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4472C4"/>
    <a:srgbClr val="FF66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4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9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1D71C4-BB3C-EDD9-F099-8DBC1E639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20ED8B4-1C23-32ED-FF26-06F121E99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1E939D1-6C18-18A1-1853-1C6A741EE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678B-348C-4035-AB17-E2C1D513A5D7}" type="datetimeFigureOut">
              <a:rPr lang="zh-TW" altLang="en-US" smtClean="0"/>
              <a:t>2023/9/7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B5AE15F-24D8-B126-5FB9-610D1C2B7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572DD9F-A23F-279A-CB1C-8AA0C12A9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29224-9D18-481F-9601-7E68DD886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3172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F22D99-9B52-34A1-F90A-715E984F7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3471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EB6212-B42D-227B-3552-0774B9AF0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68D2E63-1303-F6CC-77B0-116900335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678B-348C-4035-AB17-E2C1D513A5D7}" type="datetimeFigureOut">
              <a:rPr lang="zh-TW" altLang="en-US" smtClean="0"/>
              <a:t>2023/9/7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4D1E291-C132-6BFC-872C-AB1E422DA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99D2502-7859-E1DA-BFB1-2E3FB0568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29224-9D18-481F-9601-7E68DD8863F4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E6C498C6-FE38-15E3-18AD-DD1AA4B48C1D}"/>
              </a:ext>
            </a:extLst>
          </p:cNvPr>
          <p:cNvCxnSpPr/>
          <p:nvPr userDrawn="1"/>
        </p:nvCxnSpPr>
        <p:spPr>
          <a:xfrm>
            <a:off x="509847" y="1333241"/>
            <a:ext cx="1117230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230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3C8A9F8-5682-A80D-8FCD-8E31DEB08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8928ACB-2DDC-0DA4-BCE7-5057CD508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18F30F7-C133-09AA-190A-EF3F38069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678B-348C-4035-AB17-E2C1D513A5D7}" type="datetimeFigureOut">
              <a:rPr lang="zh-TW" altLang="en-US" smtClean="0"/>
              <a:t>2023/9/7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F5BA34C-C944-4150-5185-B98C77CB4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E49593C-0148-037C-E44F-FF06EAC8D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29224-9D18-481F-9601-7E68DD886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1451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0E79B36-4C5C-7B94-14AC-D5D6BB93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C10AD82-E236-C774-4E65-3C89C730B0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28AA50E-C42E-BE66-4E0D-7BB2839AD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74AA2D9-981B-6A7B-2583-7E6FAB50D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678B-348C-4035-AB17-E2C1D513A5D7}" type="datetimeFigureOut">
              <a:rPr lang="zh-TW" altLang="en-US" smtClean="0"/>
              <a:t>2023/9/7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2158484-DFE0-3CDF-AA72-AF4B33871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9E24681-61F5-2D3A-1B1B-14411446E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29224-9D18-481F-9601-7E68DD886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217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592B66-6D9D-3B69-907E-FA175F8F2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3A626F6-9B07-11C2-C248-9AEBC0980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63D45E0-B221-ED35-AB34-AB4B3EDBE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04035C59-F19C-A897-408A-AC5095B61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5DC35BC3-6E9A-DAEE-19C3-018CEBB795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DA1CFC5-404A-0D67-626F-60A17C861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678B-348C-4035-AB17-E2C1D513A5D7}" type="datetimeFigureOut">
              <a:rPr lang="zh-TW" altLang="en-US" smtClean="0"/>
              <a:t>2023/9/7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2A8C109-F792-5CBB-2419-6027B7199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5A5EFF9-4B90-BA46-BE34-E7FCE128A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29224-9D18-481F-9601-7E68DD886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849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3109CF-FCC9-996A-FCD6-A0304353A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F5FA183-C50D-20D4-A419-798ADC229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678B-348C-4035-AB17-E2C1D513A5D7}" type="datetimeFigureOut">
              <a:rPr lang="zh-TW" altLang="en-US" smtClean="0"/>
              <a:t>2023/9/7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0E383D1-6498-2045-C9EC-F3293EA05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E4DC998-9E6C-B71F-44E5-1E5E6F464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29224-9D18-481F-9601-7E68DD886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304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B4DECF7E-B5E1-369C-3D0E-8D5A5F5EC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678B-348C-4035-AB17-E2C1D513A5D7}" type="datetimeFigureOut">
              <a:rPr lang="zh-TW" altLang="en-US" smtClean="0"/>
              <a:t>2023/9/7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28EECFC0-095D-19E0-7348-2DF140168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D5C3CB1-DEBB-C886-ACC7-905833EB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29224-9D18-481F-9601-7E68DD886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345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C784F7-703B-F3BF-94BD-BE365F3D1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3298956-5C13-044C-5526-08DC0F530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637F030-5AB6-4352-BC07-0BA4AA80C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9E67669-D146-8049-3F2B-89FA64BD0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678B-348C-4035-AB17-E2C1D513A5D7}" type="datetimeFigureOut">
              <a:rPr lang="zh-TW" altLang="en-US" smtClean="0"/>
              <a:t>2023/9/7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5BFE1AA-2DFE-43BB-9DB4-FB044DED4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8E8BED2-D56C-E7F4-FA37-D6A76316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29224-9D18-481F-9601-7E68DD886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481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1F338D-9715-3094-261F-B9176B93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FC5D50A-0969-7A25-6F1C-AACF1A77B2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7F08EEC-9089-EDEE-04A4-276D8E7D5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E9E6076-2F32-D6CC-8069-DBEE45CBC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678B-348C-4035-AB17-E2C1D513A5D7}" type="datetimeFigureOut">
              <a:rPr lang="zh-TW" altLang="en-US" smtClean="0"/>
              <a:t>2023/9/7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0A8F649-6E60-CAB1-77D8-0B8325EA6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AD829D9-7A6D-644D-B487-D7FB3A56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29224-9D18-481F-9601-7E68DD886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137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CCB741-4D0F-70F9-11C2-68963AA2F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4DAB6D7-540E-6FAD-96D5-8204D2AFCE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9C200E1-452D-9D58-7621-000883402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678B-348C-4035-AB17-E2C1D513A5D7}" type="datetimeFigureOut">
              <a:rPr lang="zh-TW" altLang="en-US" smtClean="0"/>
              <a:t>2023/9/7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176ADE3-ABBE-9E94-4362-A0A865AFD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CD3342D-2739-72A6-7621-8E136E35C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29224-9D18-481F-9601-7E68DD886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694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5F1889F-7606-3171-7465-601B22B0EC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AAE6A73-6A3F-C2E3-9F7F-1E9FE3823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AE28AEB-F121-4F10-0677-1B49C8E1F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678B-348C-4035-AB17-E2C1D513A5D7}" type="datetimeFigureOut">
              <a:rPr lang="zh-TW" altLang="en-US" smtClean="0"/>
              <a:t>2023/9/7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DF78F6C-0BA4-2A3C-22DF-15B731D3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01586C8-24CF-EE81-E8F1-B820E9EBD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29224-9D18-481F-9601-7E68DD886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0660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A9F45634-5246-81A5-2F83-AD78F1D51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764D5DC-552B-BC5B-2D06-CBDBE7364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B88D85A-A79E-CD4F-E9EE-59A8B5927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5678B-348C-4035-AB17-E2C1D513A5D7}" type="datetimeFigureOut">
              <a:rPr lang="zh-TW" altLang="en-US" smtClean="0"/>
              <a:t>2023/9/7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4DAE462-5475-7C86-EA21-4D8FF2BA71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8FE115D-523B-557B-5000-0D1EA1E729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29224-9D18-481F-9601-7E68DD886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8619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A9F960-8AE8-1DB9-4297-A7135458A7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山域事故救援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山難救援</a:t>
            </a:r>
            <a:b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案例討論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17C190B-701A-3C3E-5B86-5349CEBCA9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zh-TW" altLang="en-US" sz="4800" u="sng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太加縱走差點變山難</a:t>
            </a:r>
            <a:endParaRPr lang="en-US" altLang="zh-TW" sz="4800" u="sng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報告人  黃培欣</a:t>
            </a:r>
          </a:p>
        </p:txBody>
      </p:sp>
    </p:spTree>
    <p:extLst>
      <p:ext uri="{BB962C8B-B14F-4D97-AF65-F5344CB8AC3E}">
        <p14:creationId xmlns:p14="http://schemas.microsoft.com/office/powerpoint/2010/main" val="1687539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FCF5F9-AD92-BC7D-27A5-8E8C10A9B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本案重點摘要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44ACF0-5888-E259-1CAE-ADF211FF1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352"/>
            <a:ext cx="10515600" cy="4616611"/>
          </a:xfrm>
        </p:spPr>
        <p:txBody>
          <a:bodyPr/>
          <a:lstStyle/>
          <a:p>
            <a:r>
              <a:rPr lang="zh-TW" altLang="en-US" dirty="0"/>
              <a:t>事件日期：</a:t>
            </a:r>
            <a:r>
              <a:rPr lang="en-US" altLang="zh-TW" dirty="0"/>
              <a:t>2022/1/22-1/23</a:t>
            </a:r>
          </a:p>
          <a:p>
            <a:pPr>
              <a:spcBef>
                <a:spcPts val="1200"/>
              </a:spcBef>
            </a:pPr>
            <a:r>
              <a:rPr lang="zh-TW" altLang="en-US" dirty="0"/>
              <a:t>健行路線</a:t>
            </a:r>
            <a:r>
              <a:rPr lang="en-US" altLang="zh-TW" dirty="0"/>
              <a:t>/</a:t>
            </a:r>
            <a:r>
              <a:rPr lang="zh-TW" altLang="en-US" dirty="0"/>
              <a:t>人數：太加縱走，</a:t>
            </a:r>
            <a:r>
              <a:rPr lang="en-US" altLang="zh-TW" dirty="0"/>
              <a:t>36+3</a:t>
            </a:r>
            <a:r>
              <a:rPr lang="zh-TW" altLang="en-US" dirty="0"/>
              <a:t>人團</a:t>
            </a:r>
            <a:endParaRPr lang="en-US" altLang="zh-TW" dirty="0"/>
          </a:p>
          <a:p>
            <a:pPr>
              <a:spcBef>
                <a:spcPts val="1200"/>
              </a:spcBef>
            </a:pPr>
            <a:r>
              <a:rPr lang="zh-TW" altLang="en-US" dirty="0"/>
              <a:t>人員組成：逾三分之一為孩童、部分為外國人</a:t>
            </a:r>
            <a:endParaRPr lang="en-US" altLang="zh-TW" dirty="0"/>
          </a:p>
          <a:p>
            <a:pPr>
              <a:spcBef>
                <a:spcPts val="1200"/>
              </a:spcBef>
            </a:pPr>
            <a:r>
              <a:rPr lang="zh-TW" altLang="en-US" dirty="0"/>
              <a:t>裝備情況：頭燈備用電池不足、非每位都有攜帶行動電源</a:t>
            </a:r>
            <a:endParaRPr lang="en-US" altLang="zh-TW" dirty="0"/>
          </a:p>
          <a:p>
            <a:pPr>
              <a:spcBef>
                <a:spcPts val="1200"/>
              </a:spcBef>
            </a:pPr>
            <a:r>
              <a:rPr lang="zh-TW" altLang="en-US" dirty="0"/>
              <a:t>晚餐時間有一團體尚未抵達營地，</a:t>
            </a:r>
            <a:br>
              <a:rPr lang="en-US" altLang="zh-TW" dirty="0"/>
            </a:br>
            <a:r>
              <a:rPr lang="en-US" altLang="zh-TW" dirty="0"/>
              <a:t>22:30</a:t>
            </a:r>
            <a:r>
              <a:rPr lang="zh-TW" altLang="en-US" dirty="0"/>
              <a:t>後該團才有第一批</a:t>
            </a:r>
            <a:r>
              <a:rPr lang="en-US" altLang="zh-TW" dirty="0"/>
              <a:t>7</a:t>
            </a:r>
            <a:r>
              <a:rPr lang="zh-TW" altLang="en-US" dirty="0"/>
              <a:t>人抵達</a:t>
            </a:r>
            <a:br>
              <a:rPr lang="en-US" altLang="zh-TW" dirty="0"/>
            </a:br>
            <a:r>
              <a:rPr lang="en-US" altLang="zh-TW" dirty="0"/>
              <a:t>(</a:t>
            </a:r>
            <a:r>
              <a:rPr lang="zh-TW" altLang="en-US" dirty="0"/>
              <a:t>當天</a:t>
            </a:r>
            <a:r>
              <a:rPr lang="en-US" altLang="zh-TW" dirty="0"/>
              <a:t>04:00</a:t>
            </a:r>
            <a:r>
              <a:rPr lang="zh-TW" altLang="en-US" dirty="0"/>
              <a:t>起床、</a:t>
            </a:r>
            <a:r>
              <a:rPr lang="en-US" altLang="zh-TW" dirty="0"/>
              <a:t>06:00</a:t>
            </a:r>
            <a:r>
              <a:rPr lang="zh-TW" altLang="en-US" dirty="0"/>
              <a:t>出發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圖片 4" descr="一張含有 文字, 繪圖, 圖表, 行 的圖片&#10;&#10;自動產生的描述">
            <a:extLst>
              <a:ext uri="{FF2B5EF4-FFF2-40B4-BE49-F238E27FC236}">
                <a16:creationId xmlns:a16="http://schemas.microsoft.com/office/drawing/2014/main" id="{90D62A8C-9C8C-706E-BCE4-96015AECC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286" y="3699545"/>
            <a:ext cx="5147627" cy="306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18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FCF5F9-AD92-BC7D-27A5-8E8C10A9B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搜救經過摘要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44ACF0-5888-E259-1CAE-ADF211FF1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5788"/>
            <a:ext cx="10515600" cy="4601175"/>
          </a:xfrm>
        </p:spPr>
        <p:txBody>
          <a:bodyPr/>
          <a:lstStyle/>
          <a:p>
            <a:r>
              <a:rPr lang="zh-TW" altLang="en-US" dirty="0"/>
              <a:t>待援人數：</a:t>
            </a:r>
            <a:r>
              <a:rPr lang="en-US" altLang="zh-TW" dirty="0"/>
              <a:t>32</a:t>
            </a:r>
            <a:r>
              <a:rPr lang="zh-TW" altLang="en-US" dirty="0"/>
              <a:t>人</a:t>
            </a:r>
            <a:endParaRPr lang="en-US" altLang="zh-TW" dirty="0"/>
          </a:p>
          <a:p>
            <a:r>
              <a:rPr lang="zh-TW" altLang="en-US" dirty="0"/>
              <a:t>出發時間：</a:t>
            </a:r>
            <a:r>
              <a:rPr lang="en-US" altLang="zh-TW" dirty="0"/>
              <a:t>23:00</a:t>
            </a:r>
          </a:p>
          <a:p>
            <a:r>
              <a:rPr lang="zh-TW" altLang="en-US" dirty="0"/>
              <a:t>發現地點及狀態：</a:t>
            </a:r>
          </a:p>
        </p:txBody>
      </p:sp>
      <p:cxnSp>
        <p:nvCxnSpPr>
          <p:cNvPr id="5" name="直線單箭頭接點 4">
            <a:extLst>
              <a:ext uri="{FF2B5EF4-FFF2-40B4-BE49-F238E27FC236}">
                <a16:creationId xmlns:a16="http://schemas.microsoft.com/office/drawing/2014/main" id="{09D4DB5A-9C8A-BDC5-C7BD-0CDE24989E02}"/>
              </a:ext>
            </a:extLst>
          </p:cNvPr>
          <p:cNvCxnSpPr/>
          <p:nvPr/>
        </p:nvCxnSpPr>
        <p:spPr>
          <a:xfrm>
            <a:off x="838200" y="4927968"/>
            <a:ext cx="10363899" cy="0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>
            <a:extLst>
              <a:ext uri="{FF2B5EF4-FFF2-40B4-BE49-F238E27FC236}">
                <a16:creationId xmlns:a16="http://schemas.microsoft.com/office/drawing/2014/main" id="{541BEF16-EB3C-2AC0-A687-DC49E0F8AC2D}"/>
              </a:ext>
            </a:extLst>
          </p:cNvPr>
          <p:cNvSpPr txBox="1"/>
          <p:nvPr/>
        </p:nvSpPr>
        <p:spPr>
          <a:xfrm>
            <a:off x="1375796" y="4038096"/>
            <a:ext cx="1375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加羅湖</a:t>
            </a:r>
            <a:endParaRPr lang="en-US" altLang="zh-TW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2.9K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C67977C0-CC6B-DF3D-B311-13DE8AD84473}"/>
              </a:ext>
            </a:extLst>
          </p:cNvPr>
          <p:cNvCxnSpPr/>
          <p:nvPr/>
        </p:nvCxnSpPr>
        <p:spPr>
          <a:xfrm>
            <a:off x="2055305" y="4648363"/>
            <a:ext cx="0" cy="282372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8DE5182C-EBEC-810E-9AC7-B563CD5C6C6F}"/>
              </a:ext>
            </a:extLst>
          </p:cNvPr>
          <p:cNvSpPr txBox="1"/>
          <p:nvPr/>
        </p:nvSpPr>
        <p:spPr>
          <a:xfrm>
            <a:off x="2158847" y="5221123"/>
            <a:ext cx="1442906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外籍媽媽</a:t>
            </a: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A+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女兒</a:t>
            </a:r>
            <a:endPara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3.1K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AB76155C-50DE-B10F-11CD-F188680825E4}"/>
              </a:ext>
            </a:extLst>
          </p:cNvPr>
          <p:cNvCxnSpPr/>
          <p:nvPr/>
        </p:nvCxnSpPr>
        <p:spPr>
          <a:xfrm>
            <a:off x="2880300" y="4927968"/>
            <a:ext cx="0" cy="282372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17394CEA-D87B-D906-95C7-82A86F69340E}"/>
              </a:ext>
            </a:extLst>
          </p:cNvPr>
          <p:cNvSpPr/>
          <p:nvPr/>
        </p:nvSpPr>
        <p:spPr>
          <a:xfrm>
            <a:off x="2158847" y="5781514"/>
            <a:ext cx="1459684" cy="7830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與兒子走散而情緒不穩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C106315-D58B-3D42-CBE0-549B72AB6B79}"/>
              </a:ext>
            </a:extLst>
          </p:cNvPr>
          <p:cNvSpPr txBox="1"/>
          <p:nvPr/>
        </p:nvSpPr>
        <p:spPr>
          <a:xfrm>
            <a:off x="2681139" y="4039234"/>
            <a:ext cx="1375795" cy="61555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外籍家庭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B6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3.2K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DD5A0742-50BB-E61D-D886-9889E4E1D021}"/>
              </a:ext>
            </a:extLst>
          </p:cNvPr>
          <p:cNvCxnSpPr/>
          <p:nvPr/>
        </p:nvCxnSpPr>
        <p:spPr>
          <a:xfrm>
            <a:off x="3360648" y="4649501"/>
            <a:ext cx="0" cy="282372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7CCEA11A-D70A-8209-95B0-C962319BF7BF}"/>
              </a:ext>
            </a:extLst>
          </p:cNvPr>
          <p:cNvSpPr/>
          <p:nvPr/>
        </p:nvSpPr>
        <p:spPr>
          <a:xfrm>
            <a:off x="2630806" y="3266955"/>
            <a:ext cx="1459684" cy="7830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無描述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BB2D4819-C1CD-B435-F41D-70F54EBF74A8}"/>
              </a:ext>
            </a:extLst>
          </p:cNvPr>
          <p:cNvSpPr txBox="1"/>
          <p:nvPr/>
        </p:nvSpPr>
        <p:spPr>
          <a:xfrm>
            <a:off x="5894900" y="5221123"/>
            <a:ext cx="1459684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外籍爸爸</a:t>
            </a: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C+2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小孩</a:t>
            </a:r>
            <a:endPara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4.7K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3A6BC46D-897A-5F4A-ABAB-DF33A6A4E247}"/>
              </a:ext>
            </a:extLst>
          </p:cNvPr>
          <p:cNvCxnSpPr/>
          <p:nvPr/>
        </p:nvCxnSpPr>
        <p:spPr>
          <a:xfrm>
            <a:off x="6633131" y="4927968"/>
            <a:ext cx="0" cy="282372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C80C9FDE-2C7E-F533-EC3C-4DC5B68A85CE}"/>
              </a:ext>
            </a:extLst>
          </p:cNvPr>
          <p:cNvSpPr/>
          <p:nvPr/>
        </p:nvSpPr>
        <p:spPr>
          <a:xfrm>
            <a:off x="5911678" y="5781514"/>
            <a:ext cx="1459684" cy="78308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爸爸頭燈沒電</a:t>
            </a:r>
            <a:b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小孩無精神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AD3504D2-445F-EA99-6C40-CECEDA3DD575}"/>
              </a:ext>
            </a:extLst>
          </p:cNvPr>
          <p:cNvSpPr txBox="1"/>
          <p:nvPr/>
        </p:nvSpPr>
        <p:spPr>
          <a:xfrm>
            <a:off x="6633131" y="4927968"/>
            <a:ext cx="1098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9966FF"/>
                </a:solidFill>
              </a:rPr>
              <a:t>00:30</a:t>
            </a:r>
            <a:endParaRPr lang="zh-TW" altLang="en-US" dirty="0">
              <a:solidFill>
                <a:srgbClr val="9966FF"/>
              </a:solidFill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FD5D5CE5-FBBD-A388-BB30-FD8DE75CA2E8}"/>
              </a:ext>
            </a:extLst>
          </p:cNvPr>
          <p:cNvSpPr txBox="1"/>
          <p:nvPr/>
        </p:nvSpPr>
        <p:spPr>
          <a:xfrm>
            <a:off x="2055304" y="4547853"/>
            <a:ext cx="1098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9966FF"/>
                </a:solidFill>
              </a:rPr>
              <a:t>23:00</a:t>
            </a:r>
            <a:endParaRPr lang="zh-TW" altLang="en-US" dirty="0">
              <a:solidFill>
                <a:srgbClr val="9966FF"/>
              </a:solidFill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970C2BCB-1A04-DBC1-C14B-5A8F24FAAC1A}"/>
              </a:ext>
            </a:extLst>
          </p:cNvPr>
          <p:cNvSpPr txBox="1"/>
          <p:nvPr/>
        </p:nvSpPr>
        <p:spPr>
          <a:xfrm>
            <a:off x="6392025" y="4046093"/>
            <a:ext cx="1459684" cy="61555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人家庭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D+C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妻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4.8K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CDBC4A10-BFFE-E74B-E8AB-647D61E0A66C}"/>
              </a:ext>
            </a:extLst>
          </p:cNvPr>
          <p:cNvCxnSpPr/>
          <p:nvPr/>
        </p:nvCxnSpPr>
        <p:spPr>
          <a:xfrm>
            <a:off x="7122564" y="4656360"/>
            <a:ext cx="0" cy="282372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46DDB329-63EE-DE2E-10EB-9A4B7FB35B3C}"/>
              </a:ext>
            </a:extLst>
          </p:cNvPr>
          <p:cNvSpPr/>
          <p:nvPr/>
        </p:nvSpPr>
        <p:spPr>
          <a:xfrm>
            <a:off x="6392722" y="3273814"/>
            <a:ext cx="1459684" cy="7830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位無頭燈</a:t>
            </a:r>
            <a:b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妻情緒不穩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71E9AAC0-9512-BAB0-FB7A-78976BE474C1}"/>
              </a:ext>
            </a:extLst>
          </p:cNvPr>
          <p:cNvSpPr txBox="1"/>
          <p:nvPr/>
        </p:nvSpPr>
        <p:spPr>
          <a:xfrm>
            <a:off x="7139509" y="4556755"/>
            <a:ext cx="1098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9966FF"/>
                </a:solidFill>
              </a:rPr>
              <a:t>01:00</a:t>
            </a:r>
            <a:endParaRPr lang="zh-TW" altLang="en-US" dirty="0">
              <a:solidFill>
                <a:srgbClr val="9966FF"/>
              </a:solidFill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DDE1935E-8F7C-90FC-876F-33F59645EB22}"/>
              </a:ext>
            </a:extLst>
          </p:cNvPr>
          <p:cNvSpPr txBox="1"/>
          <p:nvPr/>
        </p:nvSpPr>
        <p:spPr>
          <a:xfrm>
            <a:off x="7657795" y="5221123"/>
            <a:ext cx="1459684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團員</a:t>
            </a: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E+1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領隊</a:t>
            </a:r>
            <a:endPara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5.0K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FC6DA90A-91BC-CF22-02D0-2C4A3706C0A9}"/>
              </a:ext>
            </a:extLst>
          </p:cNvPr>
          <p:cNvCxnSpPr/>
          <p:nvPr/>
        </p:nvCxnSpPr>
        <p:spPr>
          <a:xfrm>
            <a:off x="8396026" y="4927968"/>
            <a:ext cx="0" cy="282372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: 圓角 26">
            <a:extLst>
              <a:ext uri="{FF2B5EF4-FFF2-40B4-BE49-F238E27FC236}">
                <a16:creationId xmlns:a16="http://schemas.microsoft.com/office/drawing/2014/main" id="{7BF99542-A03C-F574-625E-FC752EEDE4A8}"/>
              </a:ext>
            </a:extLst>
          </p:cNvPr>
          <p:cNvSpPr/>
          <p:nvPr/>
        </p:nvSpPr>
        <p:spPr>
          <a:xfrm>
            <a:off x="7674573" y="5781514"/>
            <a:ext cx="1459684" cy="7830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有無線電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94EAF8C4-A841-93AC-04AD-E9424C1CD024}"/>
              </a:ext>
            </a:extLst>
          </p:cNvPr>
          <p:cNvSpPr txBox="1"/>
          <p:nvPr/>
        </p:nvSpPr>
        <p:spPr>
          <a:xfrm>
            <a:off x="8396026" y="4927968"/>
            <a:ext cx="1098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9966FF"/>
                </a:solidFill>
              </a:rPr>
              <a:t>01:10</a:t>
            </a:r>
            <a:endParaRPr lang="zh-TW" altLang="en-US" dirty="0">
              <a:solidFill>
                <a:srgbClr val="9966FF"/>
              </a:solidFill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CE23E19F-0B84-F415-B1D1-32D8DACC0947}"/>
              </a:ext>
            </a:extLst>
          </p:cNvPr>
          <p:cNvSpPr txBox="1"/>
          <p:nvPr/>
        </p:nvSpPr>
        <p:spPr>
          <a:xfrm>
            <a:off x="8161260" y="4042167"/>
            <a:ext cx="1459684" cy="61555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團員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F+1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主領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5.1K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0" name="直線接點 29">
            <a:extLst>
              <a:ext uri="{FF2B5EF4-FFF2-40B4-BE49-F238E27FC236}">
                <a16:creationId xmlns:a16="http://schemas.microsoft.com/office/drawing/2014/main" id="{5EF30D44-35DD-0700-CE6A-352096C928CE}"/>
              </a:ext>
            </a:extLst>
          </p:cNvPr>
          <p:cNvCxnSpPr/>
          <p:nvPr/>
        </p:nvCxnSpPr>
        <p:spPr>
          <a:xfrm>
            <a:off x="8891799" y="4652434"/>
            <a:ext cx="0" cy="282372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6581EADA-C6A5-CA55-BF6F-37A4C5555E32}"/>
              </a:ext>
            </a:extLst>
          </p:cNvPr>
          <p:cNvSpPr/>
          <p:nvPr/>
        </p:nvSpPr>
        <p:spPr>
          <a:xfrm>
            <a:off x="8161957" y="3282080"/>
            <a:ext cx="1459684" cy="7830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小孩想睡覺</a:t>
            </a: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DF7591E3-D862-BC8F-6921-31DDDAC449C5}"/>
              </a:ext>
            </a:extLst>
          </p:cNvPr>
          <p:cNvSpPr txBox="1"/>
          <p:nvPr/>
        </p:nvSpPr>
        <p:spPr>
          <a:xfrm>
            <a:off x="8908744" y="4552829"/>
            <a:ext cx="1098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9966FF"/>
                </a:solidFill>
              </a:rPr>
              <a:t>01:30</a:t>
            </a:r>
            <a:endParaRPr lang="zh-TW" altLang="en-US" dirty="0">
              <a:solidFill>
                <a:srgbClr val="9966FF"/>
              </a:solidFill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F5E87463-52E4-84B1-EFA7-35E5BB61C75F}"/>
              </a:ext>
            </a:extLst>
          </p:cNvPr>
          <p:cNvSpPr txBox="1"/>
          <p:nvPr/>
        </p:nvSpPr>
        <p:spPr>
          <a:xfrm>
            <a:off x="6392026" y="2900556"/>
            <a:ext cx="145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rgbClr val="FF66FF"/>
                </a:solidFill>
              </a:rPr>
              <a:t>05:00-06:00</a:t>
            </a:r>
            <a:endParaRPr lang="zh-TW" altLang="en-US" dirty="0">
              <a:solidFill>
                <a:srgbClr val="FF66FF"/>
              </a:solidFill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4AC5AB4F-5DF2-3C86-0334-923B2BFD2401}"/>
              </a:ext>
            </a:extLst>
          </p:cNvPr>
          <p:cNvSpPr txBox="1"/>
          <p:nvPr/>
        </p:nvSpPr>
        <p:spPr>
          <a:xfrm>
            <a:off x="5911678" y="6567375"/>
            <a:ext cx="145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rgbClr val="FF66FF"/>
                </a:solidFill>
              </a:rPr>
              <a:t>03:50</a:t>
            </a:r>
            <a:endParaRPr lang="zh-TW" altLang="en-US" dirty="0">
              <a:solidFill>
                <a:srgbClr val="FF66FF"/>
              </a:solidFill>
            </a:endParaRP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F182C679-D7C3-066E-C38E-C5C843E6A173}"/>
              </a:ext>
            </a:extLst>
          </p:cNvPr>
          <p:cNvSpPr txBox="1"/>
          <p:nvPr/>
        </p:nvSpPr>
        <p:spPr>
          <a:xfrm>
            <a:off x="2630806" y="2901546"/>
            <a:ext cx="145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rgbClr val="FF66FF"/>
                </a:solidFill>
              </a:rPr>
              <a:t>01:00-02:00</a:t>
            </a:r>
            <a:endParaRPr lang="zh-TW" altLang="en-US" dirty="0">
              <a:solidFill>
                <a:srgbClr val="FF66FF"/>
              </a:solidFill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8231BF14-384D-9ECA-17EB-7555CF45A21D}"/>
              </a:ext>
            </a:extLst>
          </p:cNvPr>
          <p:cNvSpPr txBox="1"/>
          <p:nvPr/>
        </p:nvSpPr>
        <p:spPr>
          <a:xfrm>
            <a:off x="8154921" y="2909971"/>
            <a:ext cx="145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rgbClr val="FF66FF"/>
                </a:solidFill>
              </a:rPr>
              <a:t>07:00-08:00</a:t>
            </a:r>
            <a:endParaRPr lang="zh-TW" altLang="en-US" dirty="0">
              <a:solidFill>
                <a:srgbClr val="FF66FF"/>
              </a:solidFill>
            </a:endParaRP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69424F8C-C6D2-935C-0090-98488E6FB816}"/>
              </a:ext>
            </a:extLst>
          </p:cNvPr>
          <p:cNvSpPr txBox="1"/>
          <p:nvPr/>
        </p:nvSpPr>
        <p:spPr>
          <a:xfrm>
            <a:off x="7674573" y="6564598"/>
            <a:ext cx="145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rgbClr val="FF66FF"/>
                </a:solidFill>
              </a:rPr>
              <a:t>07:00-08:00</a:t>
            </a:r>
            <a:endParaRPr lang="zh-TW" altLang="en-US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141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FCF5F9-AD92-BC7D-27A5-8E8C10A9B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個人感想</a:t>
            </a:r>
          </a:p>
        </p:txBody>
      </p:sp>
      <p:sp>
        <p:nvSpPr>
          <p:cNvPr id="7" name="六邊形 6">
            <a:extLst>
              <a:ext uri="{FF2B5EF4-FFF2-40B4-BE49-F238E27FC236}">
                <a16:creationId xmlns:a16="http://schemas.microsoft.com/office/drawing/2014/main" id="{5238792E-C2C8-08DD-DAB0-F3D8FBD56738}"/>
              </a:ext>
            </a:extLst>
          </p:cNvPr>
          <p:cNvSpPr/>
          <p:nvPr/>
        </p:nvSpPr>
        <p:spPr>
          <a:xfrm>
            <a:off x="4720859" y="1876675"/>
            <a:ext cx="2495635" cy="2151409"/>
          </a:xfrm>
          <a:prstGeom prst="hexagon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rPr>
              <a:t>路線挑選</a:t>
            </a:r>
          </a:p>
        </p:txBody>
      </p:sp>
      <p:sp>
        <p:nvSpPr>
          <p:cNvPr id="8" name="六邊形 7">
            <a:extLst>
              <a:ext uri="{FF2B5EF4-FFF2-40B4-BE49-F238E27FC236}">
                <a16:creationId xmlns:a16="http://schemas.microsoft.com/office/drawing/2014/main" id="{C4E11E00-8A2D-D8B1-0E1D-7F8ADC642823}"/>
              </a:ext>
            </a:extLst>
          </p:cNvPr>
          <p:cNvSpPr/>
          <p:nvPr/>
        </p:nvSpPr>
        <p:spPr>
          <a:xfrm>
            <a:off x="3473042" y="4056444"/>
            <a:ext cx="2495635" cy="2151409"/>
          </a:xfrm>
          <a:prstGeom prst="hexagon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個人裝備</a:t>
            </a:r>
          </a:p>
        </p:txBody>
      </p:sp>
      <p:sp>
        <p:nvSpPr>
          <p:cNvPr id="9" name="六邊形 8">
            <a:extLst>
              <a:ext uri="{FF2B5EF4-FFF2-40B4-BE49-F238E27FC236}">
                <a16:creationId xmlns:a16="http://schemas.microsoft.com/office/drawing/2014/main" id="{032D5759-5ECF-DA5F-5EF8-14565578A1C1}"/>
              </a:ext>
            </a:extLst>
          </p:cNvPr>
          <p:cNvSpPr/>
          <p:nvPr/>
        </p:nvSpPr>
        <p:spPr>
          <a:xfrm>
            <a:off x="5968676" y="4056443"/>
            <a:ext cx="2495635" cy="2151409"/>
          </a:xfrm>
          <a:prstGeom prst="hexagon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隊伍行進</a:t>
            </a:r>
          </a:p>
        </p:txBody>
      </p:sp>
    </p:spTree>
    <p:extLst>
      <p:ext uri="{BB962C8B-B14F-4D97-AF65-F5344CB8AC3E}">
        <p14:creationId xmlns:p14="http://schemas.microsoft.com/office/powerpoint/2010/main" val="1706812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218</Words>
  <Application>Microsoft Office PowerPoint</Application>
  <PresentationFormat>寬螢幕</PresentationFormat>
  <Paragraphs>47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微軟正黑體</vt:lpstr>
      <vt:lpstr>Arial</vt:lpstr>
      <vt:lpstr>Calibri</vt:lpstr>
      <vt:lpstr>Calibri Light</vt:lpstr>
      <vt:lpstr>Office 佈景主題</vt:lpstr>
      <vt:lpstr>山域事故救援-山難救援 案例討論</vt:lpstr>
      <vt:lpstr>本案重點摘要</vt:lpstr>
      <vt:lpstr>搜救經過摘要</vt:lpstr>
      <vt:lpstr>個人感想</vt:lpstr>
    </vt:vector>
  </TitlesOfParts>
  <Company>KGIBANK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山域事故救援-山難救援 案例討論</dc:title>
  <dc:creator>黃培欣 Anny Huang - KGIB</dc:creator>
  <cp:lastModifiedBy>黃培欣 Anny Huang - KGIB</cp:lastModifiedBy>
  <cp:revision>3</cp:revision>
  <dcterms:created xsi:type="dcterms:W3CDTF">2023-09-07T04:19:00Z</dcterms:created>
  <dcterms:modified xsi:type="dcterms:W3CDTF">2023-09-07T05:23:16Z</dcterms:modified>
</cp:coreProperties>
</file>