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68" r:id="rId3"/>
    <p:sldId id="269" r:id="rId4"/>
    <p:sldId id="270" r:id="rId5"/>
    <p:sldId id="271" r:id="rId6"/>
    <p:sldId id="272" r:id="rId7"/>
    <p:sldId id="275" r:id="rId8"/>
    <p:sldId id="278" r:id="rId9"/>
    <p:sldId id="273" r:id="rId10"/>
    <p:sldId id="274" r:id="rId11"/>
    <p:sldId id="276" r:id="rId12"/>
    <p:sldId id="277" r:id="rId13"/>
    <p:sldId id="279" r:id="rId14"/>
    <p:sldId id="283" r:id="rId15"/>
    <p:sldId id="284" r:id="rId16"/>
    <p:sldId id="281" r:id="rId17"/>
    <p:sldId id="280" r:id="rId18"/>
    <p:sldId id="28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4660"/>
  </p:normalViewPr>
  <p:slideViewPr>
    <p:cSldViewPr snapToGrid="0">
      <p:cViewPr varScale="1">
        <p:scale>
          <a:sx n="66" d="100"/>
          <a:sy n="66" d="100"/>
        </p:scale>
        <p:origin x="68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9CED3B-6E46-43EB-91D8-D6CBD94F3664}" type="datetimeFigureOut">
              <a:rPr lang="zh-TW" altLang="en-US" smtClean="0"/>
              <a:t>2024/9/6</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E67F3-F81F-416C-A7E4-F21D4D3D1A1C}" type="slidenum">
              <a:rPr lang="zh-TW" altLang="en-US" smtClean="0"/>
              <a:t>‹#›</a:t>
            </a:fld>
            <a:endParaRPr lang="zh-TW" altLang="en-US"/>
          </a:p>
        </p:txBody>
      </p:sp>
    </p:spTree>
    <p:extLst>
      <p:ext uri="{BB962C8B-B14F-4D97-AF65-F5344CB8AC3E}">
        <p14:creationId xmlns:p14="http://schemas.microsoft.com/office/powerpoint/2010/main" val="3308648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facebook.com/groups/758762891130930/?multi_permalinks=2313913658949171&amp;hoisted_section_header_type=recently_seen"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news.ltn.com.tw/news/society/breakingnews/4756028?utm_medium=APP&amp;utm_campaign=SHARE&amp;utm_source=LINE&amp;fbclid=IwY2xjawEZBgxleHRuA2FlbQIxMQABHSoQ43rCKsf8t5OrOpTEacRqjb9Tn4BxjgMbl0AWIGt07qVG1pNMYvwW7w_aem_6aejmA7iHSv2RGCT2_EWH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dirty="0" smtClean="0">
                <a:solidFill>
                  <a:srgbClr val="FF0000"/>
                </a:solidFill>
                <a:latin typeface="Adobe 繁黑體 Std B" panose="020B0700000000000000" pitchFamily="34" charset="-120"/>
                <a:ea typeface="Adobe 繁黑體 Std B" panose="020B0700000000000000" pitchFamily="34" charset="-120"/>
              </a:rPr>
              <a:t>7/20</a:t>
            </a:r>
            <a:r>
              <a:rPr lang="zh-TW" altLang="en-US" sz="1200" dirty="0" smtClean="0">
                <a:solidFill>
                  <a:srgbClr val="FF0000"/>
                </a:solidFill>
                <a:latin typeface="Adobe 繁黑體 Std B" panose="020B0700000000000000" pitchFamily="34" charset="-120"/>
                <a:ea typeface="Adobe 繁黑體 Std B" panose="020B0700000000000000" pitchFamily="34" charset="-120"/>
              </a:rPr>
              <a:t>上午</a:t>
            </a:r>
            <a:r>
              <a:rPr lang="en-US" altLang="zh-TW" sz="1200" dirty="0" smtClean="0">
                <a:solidFill>
                  <a:srgbClr val="FF0000"/>
                </a:solidFill>
                <a:latin typeface="Adobe 繁黑體 Std B" panose="020B0700000000000000" pitchFamily="34" charset="-120"/>
                <a:ea typeface="Adobe 繁黑體 Std B" panose="020B0700000000000000" pitchFamily="34" charset="-120"/>
              </a:rPr>
              <a:t>7</a:t>
            </a:r>
            <a:r>
              <a:rPr lang="zh-TW" altLang="en-US" sz="1200" dirty="0" smtClean="0">
                <a:solidFill>
                  <a:srgbClr val="FF0000"/>
                </a:solidFill>
                <a:latin typeface="Adobe 繁黑體 Std B" panose="020B0700000000000000" pitchFamily="34" charset="-120"/>
                <a:ea typeface="Adobe 繁黑體 Std B" panose="020B0700000000000000" pitchFamily="34" charset="-120"/>
              </a:rPr>
              <a:t>時歐洲與美國模式差異甚大</a:t>
            </a:r>
            <a:endParaRPr lang="en-US" altLang="zh-TW" sz="1200" dirty="0" smtClean="0">
              <a:solidFill>
                <a:srgbClr val="FF0000"/>
              </a:solidFill>
              <a:latin typeface="Adobe 繁黑體 Std B" panose="020B0700000000000000" pitchFamily="34" charset="-120"/>
              <a:ea typeface="Adobe 繁黑體 Std B" panose="020B0700000000000000" pitchFamily="34" charset="-120"/>
            </a:endParaRPr>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2</a:t>
            </a:fld>
            <a:endParaRPr lang="zh-TW" altLang="en-US"/>
          </a:p>
        </p:txBody>
      </p:sp>
    </p:spTree>
    <p:extLst>
      <p:ext uri="{BB962C8B-B14F-4D97-AF65-F5344CB8AC3E}">
        <p14:creationId xmlns:p14="http://schemas.microsoft.com/office/powerpoint/2010/main" val="1527300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smtClean="0">
                <a:solidFill>
                  <a:schemeClr val="tx1"/>
                </a:solidFill>
                <a:effectLst/>
                <a:latin typeface="+mn-lt"/>
                <a:ea typeface="+mn-ea"/>
                <a:cs typeface="+mn-cs"/>
              </a:rPr>
              <a:t>▲</a:t>
            </a:r>
            <a:r>
              <a:rPr lang="en-US" altLang="zh-TW" sz="1200" b="0" i="0" kern="1200" dirty="0" smtClean="0">
                <a:solidFill>
                  <a:schemeClr val="tx1"/>
                </a:solidFill>
                <a:effectLst/>
                <a:latin typeface="+mn-lt"/>
                <a:ea typeface="+mn-ea"/>
                <a:cs typeface="+mn-cs"/>
              </a:rPr>
              <a:t>7/20</a:t>
            </a:r>
            <a:r>
              <a:rPr lang="zh-TW" altLang="en-US" sz="1200" b="0" i="0" kern="1200" dirty="0" smtClean="0">
                <a:solidFill>
                  <a:schemeClr val="tx1"/>
                </a:solidFill>
                <a:effectLst/>
                <a:latin typeface="+mn-lt"/>
                <a:ea typeface="+mn-ea"/>
                <a:cs typeface="+mn-cs"/>
              </a:rPr>
              <a:t>下午</a:t>
            </a:r>
            <a:r>
              <a:rPr lang="en-US" altLang="zh-TW" sz="1200" b="0" i="0" kern="1200" dirty="0" smtClean="0">
                <a:solidFill>
                  <a:schemeClr val="tx1"/>
                </a:solidFill>
                <a:effectLst/>
                <a:latin typeface="+mn-lt"/>
                <a:ea typeface="+mn-ea"/>
                <a:cs typeface="+mn-cs"/>
              </a:rPr>
              <a:t>4</a:t>
            </a:r>
            <a:r>
              <a:rPr lang="zh-TW" altLang="en-US" sz="1200" b="0" i="0" kern="1200" dirty="0" smtClean="0">
                <a:solidFill>
                  <a:schemeClr val="tx1"/>
                </a:solidFill>
                <a:effectLst/>
                <a:latin typeface="+mn-lt"/>
                <a:ea typeface="+mn-ea"/>
                <a:cs typeface="+mn-cs"/>
              </a:rPr>
              <a:t>時熱低壓</a:t>
            </a:r>
            <a:r>
              <a:rPr lang="en-US" altLang="zh-TW" sz="1200" b="0" i="0" kern="1200" dirty="0" err="1" smtClean="0">
                <a:solidFill>
                  <a:schemeClr val="tx1"/>
                </a:solidFill>
                <a:effectLst/>
                <a:latin typeface="+mn-lt"/>
                <a:ea typeface="+mn-ea"/>
                <a:cs typeface="+mn-cs"/>
              </a:rPr>
              <a:t>92W</a:t>
            </a:r>
            <a:r>
              <a:rPr lang="zh-TW" altLang="en-US" sz="1200" b="0" i="0" kern="1200" dirty="0" smtClean="0">
                <a:solidFill>
                  <a:schemeClr val="tx1"/>
                </a:solidFill>
                <a:effectLst/>
                <a:latin typeface="+mn-lt"/>
                <a:ea typeface="+mn-ea"/>
                <a:cs typeface="+mn-cs"/>
              </a:rPr>
              <a:t>正式生成為凱米颱風</a:t>
            </a:r>
            <a:endParaRPr lang="en-US" altLang="zh-TW"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向陽人在山屋</a:t>
            </a:r>
            <a:endParaRPr lang="en-US" altLang="zh-TW" sz="1200" b="0" i="0" kern="1200" dirty="0" smtClean="0">
              <a:solidFill>
                <a:schemeClr val="tx1"/>
              </a:solidFill>
              <a:effectLst/>
              <a:latin typeface="+mn-lt"/>
              <a:ea typeface="+mn-ea"/>
              <a:cs typeface="+mn-cs"/>
            </a:endParaRPr>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3</a:t>
            </a:fld>
            <a:endParaRPr lang="zh-TW" altLang="en-US"/>
          </a:p>
        </p:txBody>
      </p:sp>
    </p:spTree>
    <p:extLst>
      <p:ext uri="{BB962C8B-B14F-4D97-AF65-F5344CB8AC3E}">
        <p14:creationId xmlns:p14="http://schemas.microsoft.com/office/powerpoint/2010/main" val="3783363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smtClean="0">
                <a:solidFill>
                  <a:schemeClr val="tx1"/>
                </a:solidFill>
                <a:effectLst/>
                <a:latin typeface="+mn-lt"/>
                <a:ea typeface="+mn-ea"/>
                <a:cs typeface="+mn-cs"/>
              </a:rPr>
              <a:t>▲</a:t>
            </a:r>
            <a:r>
              <a:rPr lang="en-US" altLang="zh-TW" sz="1200" b="0" i="0" kern="1200" dirty="0" smtClean="0">
                <a:solidFill>
                  <a:schemeClr val="tx1"/>
                </a:solidFill>
                <a:effectLst/>
                <a:latin typeface="+mn-lt"/>
                <a:ea typeface="+mn-ea"/>
                <a:cs typeface="+mn-cs"/>
              </a:rPr>
              <a:t>7/21</a:t>
            </a:r>
            <a:r>
              <a:rPr lang="zh-TW" altLang="en-US" sz="1200" b="0" i="0" kern="1200" dirty="0" smtClean="0">
                <a:solidFill>
                  <a:schemeClr val="tx1"/>
                </a:solidFill>
                <a:effectLst/>
                <a:latin typeface="+mn-lt"/>
                <a:ea typeface="+mn-ea"/>
                <a:cs typeface="+mn-cs"/>
              </a:rPr>
              <a:t>下午</a:t>
            </a:r>
            <a:r>
              <a:rPr lang="en-US" altLang="zh-TW" sz="1200" b="0" i="0" kern="1200" dirty="0" smtClean="0">
                <a:solidFill>
                  <a:schemeClr val="tx1"/>
                </a:solidFill>
                <a:effectLst/>
                <a:latin typeface="+mn-lt"/>
                <a:ea typeface="+mn-ea"/>
                <a:cs typeface="+mn-cs"/>
              </a:rPr>
              <a:t>1</a:t>
            </a:r>
            <a:r>
              <a:rPr lang="zh-TW" altLang="en-US" sz="1200" b="0" i="0" kern="1200" dirty="0" smtClean="0">
                <a:solidFill>
                  <a:schemeClr val="tx1"/>
                </a:solidFill>
                <a:effectLst/>
                <a:latin typeface="+mn-lt"/>
                <a:ea typeface="+mn-ea"/>
                <a:cs typeface="+mn-cs"/>
              </a:rPr>
              <a:t>時路巴比倫颱風形成，無藤原效應</a:t>
            </a:r>
            <a:r>
              <a:rPr lang="en-US" altLang="zh-TW" sz="1200" b="0" i="0" kern="1200" dirty="0" smtClean="0">
                <a:solidFill>
                  <a:schemeClr val="tx1"/>
                </a:solidFill>
                <a:effectLst/>
                <a:latin typeface="+mn-lt"/>
                <a:ea typeface="+mn-ea"/>
                <a:cs typeface="+mn-cs"/>
              </a:rPr>
              <a:t>(</a:t>
            </a:r>
            <a:r>
              <a:rPr lang="zh-TW" altLang="en-US" sz="1200" b="0" i="0" kern="1200" dirty="0" smtClean="0">
                <a:solidFill>
                  <a:schemeClr val="tx1"/>
                </a:solidFill>
                <a:effectLst/>
                <a:latin typeface="+mn-lt"/>
                <a:ea typeface="+mn-ea"/>
                <a:cs typeface="+mn-cs"/>
              </a:rPr>
              <a:t>圖取自台灣颱風論壇</a:t>
            </a:r>
            <a:r>
              <a:rPr lang="en-US" altLang="zh-TW" sz="1200" b="0" i="0" kern="1200" dirty="0" smtClean="0">
                <a:solidFill>
                  <a:schemeClr val="tx1"/>
                </a:solidFill>
                <a:effectLst/>
                <a:latin typeface="+mn-lt"/>
                <a:ea typeface="+mn-ea"/>
                <a:cs typeface="+mn-cs"/>
              </a:rPr>
              <a:t>)</a:t>
            </a:r>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4</a:t>
            </a:fld>
            <a:endParaRPr lang="zh-TW" altLang="en-US"/>
          </a:p>
        </p:txBody>
      </p:sp>
    </p:spTree>
    <p:extLst>
      <p:ext uri="{BB962C8B-B14F-4D97-AF65-F5344CB8AC3E}">
        <p14:creationId xmlns:p14="http://schemas.microsoft.com/office/powerpoint/2010/main" val="2973568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smtClean="0">
                <a:solidFill>
                  <a:schemeClr val="tx1"/>
                </a:solidFill>
                <a:effectLst/>
                <a:latin typeface="+mn-lt"/>
                <a:ea typeface="+mn-ea"/>
                <a:cs typeface="+mn-cs"/>
              </a:rPr>
              <a:t>▲</a:t>
            </a:r>
            <a:r>
              <a:rPr lang="en-US" altLang="zh-TW" sz="1200" b="0" i="0" kern="1200" dirty="0" smtClean="0">
                <a:solidFill>
                  <a:schemeClr val="tx1"/>
                </a:solidFill>
                <a:effectLst/>
                <a:latin typeface="+mn-lt"/>
                <a:ea typeface="+mn-ea"/>
                <a:cs typeface="+mn-cs"/>
              </a:rPr>
              <a:t>7/21</a:t>
            </a:r>
            <a:r>
              <a:rPr lang="zh-TW" altLang="en-US" sz="1200" b="0" i="0" kern="1200" dirty="0" smtClean="0">
                <a:solidFill>
                  <a:schemeClr val="tx1"/>
                </a:solidFill>
                <a:effectLst/>
                <a:latin typeface="+mn-lt"/>
                <a:ea typeface="+mn-ea"/>
                <a:cs typeface="+mn-cs"/>
              </a:rPr>
              <a:t>下午</a:t>
            </a:r>
            <a:r>
              <a:rPr lang="en-US" altLang="zh-TW" sz="1200" b="0" i="0" kern="1200" dirty="0" smtClean="0">
                <a:solidFill>
                  <a:schemeClr val="tx1"/>
                </a:solidFill>
                <a:effectLst/>
                <a:latin typeface="+mn-lt"/>
                <a:ea typeface="+mn-ea"/>
                <a:cs typeface="+mn-cs"/>
              </a:rPr>
              <a:t>9</a:t>
            </a:r>
            <a:r>
              <a:rPr lang="zh-TW" altLang="en-US" sz="1200" b="0" i="0" kern="1200" dirty="0" smtClean="0">
                <a:solidFill>
                  <a:schemeClr val="tx1"/>
                </a:solidFill>
                <a:effectLst/>
                <a:latin typeface="+mn-lt"/>
                <a:ea typeface="+mn-ea"/>
                <a:cs typeface="+mn-cs"/>
              </a:rPr>
              <a:t>時路徑再向西修正，登陸機率提高，強度挑戰強烈颱風</a:t>
            </a:r>
            <a:endParaRPr lang="en-US" altLang="zh-TW" sz="1200" b="0" i="0" kern="1200" dirty="0" smtClean="0">
              <a:solidFill>
                <a:schemeClr val="tx1"/>
              </a:solidFill>
              <a:effectLst/>
              <a:latin typeface="+mn-lt"/>
              <a:ea typeface="+mn-ea"/>
              <a:cs typeface="+mn-cs"/>
            </a:endParaRPr>
          </a:p>
          <a:p>
            <a:r>
              <a:rPr lang="zh-TW" altLang="en-US" sz="1200" dirty="0" smtClean="0">
                <a:effectLst/>
                <a:latin typeface="Adobe 繁黑體 Std B" panose="020B0700000000000000" pitchFamily="34" charset="-120"/>
                <a:ea typeface="Adobe 繁黑體 Std B" panose="020B0700000000000000" pitchFamily="34" charset="-120"/>
              </a:rPr>
              <a:t>拉庫音溪山屋，完全沒有訊號</a:t>
            </a:r>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5</a:t>
            </a:fld>
            <a:endParaRPr lang="zh-TW" altLang="en-US"/>
          </a:p>
        </p:txBody>
      </p:sp>
    </p:spTree>
    <p:extLst>
      <p:ext uri="{BB962C8B-B14F-4D97-AF65-F5344CB8AC3E}">
        <p14:creationId xmlns:p14="http://schemas.microsoft.com/office/powerpoint/2010/main" val="3442224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smtClean="0">
                <a:solidFill>
                  <a:schemeClr val="tx1"/>
                </a:solidFill>
                <a:effectLst/>
                <a:latin typeface="+mn-lt"/>
                <a:ea typeface="+mn-ea"/>
                <a:cs typeface="+mn-cs"/>
              </a:rPr>
              <a:t>7/22</a:t>
            </a:r>
            <a:r>
              <a:rPr lang="zh-TW" altLang="en-US" sz="1200" b="0" i="0" kern="1200" dirty="0" smtClean="0">
                <a:solidFill>
                  <a:schemeClr val="tx1"/>
                </a:solidFill>
                <a:effectLst/>
                <a:latin typeface="+mn-lt"/>
                <a:ea typeface="+mn-ea"/>
                <a:cs typeface="+mn-cs"/>
              </a:rPr>
              <a:t>上午</a:t>
            </a:r>
            <a:r>
              <a:rPr lang="en-US" altLang="zh-TW" sz="1200" b="0" i="0" kern="1200" dirty="0" smtClean="0">
                <a:solidFill>
                  <a:schemeClr val="tx1"/>
                </a:solidFill>
                <a:effectLst/>
                <a:latin typeface="+mn-lt"/>
                <a:ea typeface="+mn-ea"/>
                <a:cs typeface="+mn-cs"/>
              </a:rPr>
              <a:t>8</a:t>
            </a:r>
            <a:r>
              <a:rPr lang="zh-TW" altLang="en-US" sz="1200" b="0" i="0" kern="1200" dirty="0" smtClean="0">
                <a:solidFill>
                  <a:schemeClr val="tx1"/>
                </a:solidFill>
                <a:effectLst/>
                <a:latin typeface="+mn-lt"/>
                <a:ea typeface="+mn-ea"/>
                <a:cs typeface="+mn-cs"/>
              </a:rPr>
              <a:t>時路徑路徑再次往南修正到擦過北部沿岸</a:t>
            </a:r>
            <a:endParaRPr lang="en-US" altLang="zh-TW" sz="1200" b="0" i="0" kern="1200" dirty="0" smtClean="0">
              <a:solidFill>
                <a:schemeClr val="tx1"/>
              </a:solidFill>
              <a:effectLst/>
              <a:latin typeface="+mn-lt"/>
              <a:ea typeface="+mn-ea"/>
              <a:cs typeface="+mn-cs"/>
            </a:endParaRPr>
          </a:p>
          <a:p>
            <a:r>
              <a:rPr lang="zh-TW" altLang="en-US" sz="1200" b="1" i="0" kern="1200" dirty="0" smtClean="0">
                <a:solidFill>
                  <a:schemeClr val="tx1"/>
                </a:solidFill>
                <a:effectLst/>
                <a:latin typeface="+mn-lt"/>
                <a:ea typeface="+mn-ea"/>
                <a:cs typeface="+mn-cs"/>
              </a:rPr>
              <a:t>留守人</a:t>
            </a:r>
            <a:r>
              <a:rPr lang="en-US" altLang="zh-TW" sz="1200" b="1" i="0" kern="1200" dirty="0" smtClean="0">
                <a:solidFill>
                  <a:schemeClr val="tx1"/>
                </a:solidFill>
                <a:effectLst/>
                <a:latin typeface="+mn-lt"/>
                <a:ea typeface="+mn-ea"/>
                <a:cs typeface="+mn-cs"/>
              </a:rPr>
              <a:t>:22</a:t>
            </a:r>
            <a:r>
              <a:rPr lang="zh-TW" altLang="en-US" sz="1200" b="1" i="0" kern="1200" dirty="0" smtClean="0">
                <a:solidFill>
                  <a:schemeClr val="tx1"/>
                </a:solidFill>
                <a:effectLst/>
                <a:latin typeface="+mn-lt"/>
                <a:ea typeface="+mn-ea"/>
                <a:cs typeface="+mn-cs"/>
              </a:rPr>
              <a:t>日即將攀登雲峰前，留守人曾轉達玉山國家公園通知，請該隊儘速由向陽撤退離園</a:t>
            </a:r>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6</a:t>
            </a:fld>
            <a:endParaRPr lang="zh-TW" altLang="en-US"/>
          </a:p>
        </p:txBody>
      </p:sp>
    </p:spTree>
    <p:extLst>
      <p:ext uri="{BB962C8B-B14F-4D97-AF65-F5344CB8AC3E}">
        <p14:creationId xmlns:p14="http://schemas.microsoft.com/office/powerpoint/2010/main" val="24543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smtClean="0">
                <a:solidFill>
                  <a:schemeClr val="tx1"/>
                </a:solidFill>
                <a:effectLst/>
                <a:latin typeface="+mn-lt"/>
                <a:ea typeface="+mn-ea"/>
                <a:cs typeface="+mn-cs"/>
              </a:rPr>
              <a:t>7/22</a:t>
            </a:r>
            <a:r>
              <a:rPr lang="zh-TW" altLang="en-US" sz="1200" b="0" i="0" kern="1200" dirty="0" smtClean="0">
                <a:solidFill>
                  <a:schemeClr val="tx1"/>
                </a:solidFill>
                <a:effectLst/>
                <a:latin typeface="+mn-lt"/>
                <a:ea typeface="+mn-ea"/>
                <a:cs typeface="+mn-cs"/>
              </a:rPr>
              <a:t>晚上氣象署發布海警</a:t>
            </a:r>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7</a:t>
            </a:fld>
            <a:endParaRPr lang="zh-TW" altLang="en-US"/>
          </a:p>
        </p:txBody>
      </p:sp>
    </p:spTree>
    <p:extLst>
      <p:ext uri="{BB962C8B-B14F-4D97-AF65-F5344CB8AC3E}">
        <p14:creationId xmlns:p14="http://schemas.microsoft.com/office/powerpoint/2010/main" val="1603698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smtClean="0">
                <a:solidFill>
                  <a:schemeClr val="tx1"/>
                </a:solidFill>
                <a:effectLst/>
                <a:latin typeface="+mn-lt"/>
                <a:ea typeface="+mn-ea"/>
                <a:cs typeface="+mn-cs"/>
              </a:rPr>
              <a:t>7/22</a:t>
            </a:r>
            <a:r>
              <a:rPr lang="zh-TW" altLang="en-US" sz="1200" b="0" i="0" kern="1200" dirty="0" smtClean="0">
                <a:solidFill>
                  <a:schemeClr val="tx1"/>
                </a:solidFill>
                <a:effectLst/>
                <a:latin typeface="+mn-lt"/>
                <a:ea typeface="+mn-ea"/>
                <a:cs typeface="+mn-cs"/>
              </a:rPr>
              <a:t>晚上氣象署發布海警</a:t>
            </a:r>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8</a:t>
            </a:fld>
            <a:endParaRPr lang="zh-TW" altLang="en-US"/>
          </a:p>
        </p:txBody>
      </p:sp>
    </p:spTree>
    <p:extLst>
      <p:ext uri="{BB962C8B-B14F-4D97-AF65-F5344CB8AC3E}">
        <p14:creationId xmlns:p14="http://schemas.microsoft.com/office/powerpoint/2010/main" val="3175129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smtClean="0">
                <a:solidFill>
                  <a:schemeClr val="tx1"/>
                </a:solidFill>
                <a:effectLst/>
                <a:latin typeface="+mn-lt"/>
                <a:ea typeface="+mn-ea"/>
                <a:cs typeface="+mn-cs"/>
              </a:rPr>
              <a:t>7/22</a:t>
            </a:r>
            <a:r>
              <a:rPr lang="zh-TW" altLang="en-US" sz="1200" b="0" i="0" kern="1200" dirty="0" smtClean="0">
                <a:solidFill>
                  <a:schemeClr val="tx1"/>
                </a:solidFill>
                <a:effectLst/>
                <a:latin typeface="+mn-lt"/>
                <a:ea typeface="+mn-ea"/>
                <a:cs typeface="+mn-cs"/>
              </a:rPr>
              <a:t>晚上氣象署發布海警</a:t>
            </a:r>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9</a:t>
            </a:fld>
            <a:endParaRPr lang="zh-TW" altLang="en-US"/>
          </a:p>
        </p:txBody>
      </p:sp>
    </p:spTree>
    <p:extLst>
      <p:ext uri="{BB962C8B-B14F-4D97-AF65-F5344CB8AC3E}">
        <p14:creationId xmlns:p14="http://schemas.microsoft.com/office/powerpoint/2010/main" val="3365202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smtClean="0">
                <a:solidFill>
                  <a:schemeClr val="tx1"/>
                </a:solidFill>
                <a:effectLst/>
                <a:latin typeface="+mn-lt"/>
                <a:ea typeface="+mn-ea"/>
                <a:cs typeface="+mn-cs"/>
              </a:rPr>
              <a:t>7/22</a:t>
            </a:r>
            <a:r>
              <a:rPr lang="zh-TW" altLang="en-US" sz="1200" b="0" i="0" kern="1200" dirty="0" smtClean="0">
                <a:solidFill>
                  <a:schemeClr val="tx1"/>
                </a:solidFill>
                <a:effectLst/>
                <a:latin typeface="+mn-lt"/>
                <a:ea typeface="+mn-ea"/>
                <a:cs typeface="+mn-cs"/>
              </a:rPr>
              <a:t>晚上氣象署發布海警</a:t>
            </a:r>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10</a:t>
            </a:fld>
            <a:endParaRPr lang="zh-TW" altLang="en-US"/>
          </a:p>
        </p:txBody>
      </p:sp>
    </p:spTree>
    <p:extLst>
      <p:ext uri="{BB962C8B-B14F-4D97-AF65-F5344CB8AC3E}">
        <p14:creationId xmlns:p14="http://schemas.microsoft.com/office/powerpoint/2010/main" val="3968952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effectLst/>
                <a:latin typeface="Adobe 繁黑體 Std B" panose="020B0700000000000000" pitchFamily="34" charset="-120"/>
                <a:ea typeface="Adobe 繁黑體 Std B" panose="020B0700000000000000" pitchFamily="34" charset="-120"/>
              </a:rPr>
              <a:t>依山友「</a:t>
            </a:r>
            <a:r>
              <a:rPr lang="zh-TW" altLang="en-US" b="1" dirty="0" smtClean="0">
                <a:solidFill>
                  <a:srgbClr val="6A9E20"/>
                </a:solidFill>
                <a:effectLst/>
                <a:latin typeface="Adobe 繁黑體 Std B" panose="020B0700000000000000" pitchFamily="34" charset="-120"/>
                <a:ea typeface="Adobe 繁黑體 Std B" panose="020B0700000000000000" pitchFamily="34" charset="-120"/>
                <a:hlinkClick r:id="rId3"/>
              </a:rPr>
              <a:t>獨眼小魚</a:t>
            </a:r>
            <a:r>
              <a:rPr lang="zh-TW" altLang="en-US" dirty="0" smtClean="0">
                <a:effectLst/>
                <a:latin typeface="Adobe 繁黑體 Std B" panose="020B0700000000000000" pitchFamily="34" charset="-120"/>
                <a:ea typeface="Adobe 繁黑體 Std B" panose="020B0700000000000000" pitchFamily="34" charset="-120"/>
              </a:rPr>
              <a:t>」在登山社團發文推測，依據</a:t>
            </a:r>
            <a:r>
              <a:rPr lang="en-US" altLang="zh-TW" dirty="0" err="1" smtClean="0">
                <a:effectLst/>
                <a:latin typeface="Adobe 繁黑體 Std B" panose="020B0700000000000000" pitchFamily="34" charset="-120"/>
                <a:ea typeface="Adobe 繁黑體 Std B" panose="020B0700000000000000" pitchFamily="34" charset="-120"/>
              </a:rPr>
              <a:t>NCDR</a:t>
            </a:r>
            <a:r>
              <a:rPr lang="zh-TW" altLang="en-US" dirty="0" smtClean="0">
                <a:effectLst/>
                <a:latin typeface="Adobe 繁黑體 Std B" panose="020B0700000000000000" pitchFamily="34" charset="-120"/>
                <a:ea typeface="Adobe 繁黑體 Std B" panose="020B0700000000000000" pitchFamily="34" charset="-120"/>
              </a:rPr>
              <a:t>天氣雨氣候監測網站相關資訊，登山隊伍應是</a:t>
            </a:r>
            <a:r>
              <a:rPr lang="en-US" altLang="zh-TW" b="1" dirty="0" smtClean="0">
                <a:effectLst/>
                <a:latin typeface="Adobe 繁黑體 Std B" panose="020B0700000000000000" pitchFamily="34" charset="-120"/>
                <a:ea typeface="Adobe 繁黑體 Std B" panose="020B0700000000000000" pitchFamily="34" charset="-120"/>
              </a:rPr>
              <a:t>23</a:t>
            </a:r>
            <a:r>
              <a:rPr lang="zh-TW" altLang="en-US" b="1" dirty="0" smtClean="0">
                <a:effectLst/>
                <a:latin typeface="Adobe 繁黑體 Std B" panose="020B0700000000000000" pitchFamily="34" charset="-120"/>
                <a:ea typeface="Adobe 繁黑體 Std B" panose="020B0700000000000000" pitchFamily="34" charset="-120"/>
              </a:rPr>
              <a:t>日</a:t>
            </a:r>
            <a:r>
              <a:rPr lang="zh-TW" altLang="en-US" dirty="0" smtClean="0">
                <a:effectLst/>
                <a:latin typeface="Adobe 繁黑體 Std B" panose="020B0700000000000000" pitchFamily="34" charset="-120"/>
                <a:ea typeface="Adobe 繁黑體 Std B" panose="020B0700000000000000" pitchFamily="34" charset="-120"/>
              </a:rPr>
              <a:t>在日雨量約</a:t>
            </a:r>
            <a:r>
              <a:rPr lang="en-US" altLang="zh-TW" dirty="0" err="1" smtClean="0">
                <a:effectLst/>
                <a:latin typeface="Adobe 繁黑體 Std B" panose="020B0700000000000000" pitchFamily="34" charset="-120"/>
                <a:ea typeface="Adobe 繁黑體 Std B" panose="020B0700000000000000" pitchFamily="34" charset="-120"/>
              </a:rPr>
              <a:t>20mm</a:t>
            </a:r>
            <a:r>
              <a:rPr lang="zh-TW" altLang="en-US" dirty="0" smtClean="0">
                <a:effectLst/>
                <a:latin typeface="Adobe 繁黑體 Std B" panose="020B0700000000000000" pitchFamily="34" charset="-120"/>
                <a:ea typeface="Adobe 繁黑體 Std B" panose="020B0700000000000000" pitchFamily="34" charset="-120"/>
              </a:rPr>
              <a:t>的狀況下，</a:t>
            </a:r>
            <a:r>
              <a:rPr lang="zh-TW" altLang="en-US" b="1" dirty="0" smtClean="0">
                <a:solidFill>
                  <a:srgbClr val="41A85F"/>
                </a:solidFill>
                <a:effectLst/>
                <a:latin typeface="Adobe 繁黑體 Std B" panose="020B0700000000000000" pitchFamily="34" charset="-120"/>
                <a:ea typeface="Adobe 繁黑體 Std B" panose="020B0700000000000000" pitchFamily="34" charset="-120"/>
              </a:rPr>
              <a:t>挺進到塔芬谷山屋</a:t>
            </a:r>
            <a:r>
              <a:rPr lang="zh-TW" altLang="en-US" dirty="0" smtClean="0">
                <a:effectLst/>
                <a:latin typeface="Adobe 繁黑體 Std B" panose="020B0700000000000000" pitchFamily="34" charset="-120"/>
                <a:ea typeface="Adobe 繁黑體 Std B" panose="020B0700000000000000" pitchFamily="34" charset="-120"/>
              </a:rPr>
              <a:t>。並在</a:t>
            </a:r>
            <a:r>
              <a:rPr lang="en-US" altLang="zh-TW" b="1" dirty="0" smtClean="0">
                <a:solidFill>
                  <a:srgbClr val="41A85F"/>
                </a:solidFill>
                <a:effectLst/>
                <a:latin typeface="Adobe 繁黑體 Std B" panose="020B0700000000000000" pitchFamily="34" charset="-120"/>
                <a:ea typeface="Adobe 繁黑體 Std B" panose="020B0700000000000000" pitchFamily="34" charset="-120"/>
              </a:rPr>
              <a:t>24</a:t>
            </a:r>
            <a:r>
              <a:rPr lang="zh-TW" altLang="en-US" b="1" dirty="0" smtClean="0">
                <a:solidFill>
                  <a:srgbClr val="41A85F"/>
                </a:solidFill>
                <a:effectLst/>
                <a:latin typeface="Adobe 繁黑體 Std B" panose="020B0700000000000000" pitchFamily="34" charset="-120"/>
                <a:ea typeface="Adobe 繁黑體 Std B" panose="020B0700000000000000" pitchFamily="34" charset="-120"/>
              </a:rPr>
              <a:t>日早上</a:t>
            </a:r>
            <a:r>
              <a:rPr lang="en-US" altLang="zh-TW" b="1" dirty="0" smtClean="0">
                <a:solidFill>
                  <a:srgbClr val="41A85F"/>
                </a:solidFill>
                <a:effectLst/>
                <a:latin typeface="Adobe 繁黑體 Std B" panose="020B0700000000000000" pitchFamily="34" charset="-120"/>
                <a:ea typeface="Adobe 繁黑體 Std B" panose="020B0700000000000000" pitchFamily="34" charset="-120"/>
              </a:rPr>
              <a:t>5-8</a:t>
            </a:r>
            <a:r>
              <a:rPr lang="zh-TW" altLang="en-US" b="1" dirty="0" smtClean="0">
                <a:solidFill>
                  <a:srgbClr val="41A85F"/>
                </a:solidFill>
                <a:effectLst/>
                <a:latin typeface="Adobe 繁黑體 Std B" panose="020B0700000000000000" pitchFamily="34" charset="-120"/>
                <a:ea typeface="Adobe 繁黑體 Std B" panose="020B0700000000000000" pitchFamily="34" charset="-120"/>
              </a:rPr>
              <a:t>點有沒下雨的空檔</a:t>
            </a:r>
            <a:r>
              <a:rPr lang="zh-TW" altLang="en-US" dirty="0" smtClean="0">
                <a:effectLst/>
                <a:latin typeface="Adobe 繁黑體 Std B" panose="020B0700000000000000" pitchFamily="34" charset="-120"/>
                <a:ea typeface="Adobe 繁黑體 Std B" panose="020B0700000000000000" pitchFamily="34" charset="-120"/>
              </a:rPr>
              <a:t>，因誤判颱風尚未接近或可能遠去而</a:t>
            </a:r>
            <a:r>
              <a:rPr lang="zh-TW" altLang="en-US" b="1" dirty="0" smtClean="0">
                <a:solidFill>
                  <a:srgbClr val="41A85F"/>
                </a:solidFill>
                <a:effectLst/>
                <a:latin typeface="Adobe 繁黑體 Std B" panose="020B0700000000000000" pitchFamily="34" charset="-120"/>
                <a:ea typeface="Adobe 繁黑體 Std B" panose="020B0700000000000000" pitchFamily="34" charset="-120"/>
              </a:rPr>
              <a:t>冒險出發</a:t>
            </a:r>
            <a:r>
              <a:rPr lang="zh-TW" altLang="en-US" dirty="0" smtClean="0">
                <a:effectLst/>
                <a:latin typeface="Adobe 繁黑體 Std B" panose="020B0700000000000000" pitchFamily="34" charset="-120"/>
                <a:ea typeface="Adobe 繁黑體 Std B" panose="020B0700000000000000" pitchFamily="34" charset="-120"/>
              </a:rPr>
              <a:t>，不料</a:t>
            </a:r>
            <a:r>
              <a:rPr lang="en-US" altLang="zh-TW" dirty="0" smtClean="0">
                <a:effectLst/>
                <a:latin typeface="Adobe 繁黑體 Std B" panose="020B0700000000000000" pitchFamily="34" charset="-120"/>
                <a:ea typeface="Adobe 繁黑體 Std B" panose="020B0700000000000000" pitchFamily="34" charset="-120"/>
              </a:rPr>
              <a:t>8:30</a:t>
            </a:r>
            <a:r>
              <a:rPr lang="zh-TW" altLang="en-US" dirty="0" smtClean="0">
                <a:effectLst/>
                <a:latin typeface="Adobe 繁黑體 Std B" panose="020B0700000000000000" pitchFamily="34" charset="-120"/>
                <a:ea typeface="Adobe 繁黑體 Std B" panose="020B0700000000000000" pitchFamily="34" charset="-120"/>
              </a:rPr>
              <a:t>開始下小雨，時雨量約</a:t>
            </a:r>
            <a:r>
              <a:rPr lang="en-US" altLang="zh-TW" dirty="0" err="1" smtClean="0">
                <a:effectLst/>
                <a:latin typeface="Adobe 繁黑體 Std B" panose="020B0700000000000000" pitchFamily="34" charset="-120"/>
                <a:ea typeface="Adobe 繁黑體 Std B" panose="020B0700000000000000" pitchFamily="34" charset="-120"/>
              </a:rPr>
              <a:t>10mm</a:t>
            </a:r>
            <a:r>
              <a:rPr lang="en-US" altLang="zh-TW" dirty="0" smtClean="0">
                <a:effectLst/>
                <a:latin typeface="Adobe 繁黑體 Std B" panose="020B0700000000000000" pitchFamily="34" charset="-120"/>
                <a:ea typeface="Adobe 繁黑體 Std B" panose="020B0700000000000000" pitchFamily="34" charset="-120"/>
              </a:rPr>
              <a:t>(</a:t>
            </a:r>
            <a:r>
              <a:rPr lang="zh-TW" altLang="en-US" dirty="0" smtClean="0">
                <a:effectLst/>
                <a:latin typeface="Adobe 繁黑體 Std B" panose="020B0700000000000000" pitchFamily="34" charset="-120"/>
                <a:ea typeface="Adobe 繁黑體 Std B" panose="020B0700000000000000" pitchFamily="34" charset="-120"/>
              </a:rPr>
              <a:t>已屬小雨</a:t>
            </a:r>
            <a:r>
              <a:rPr lang="en-US" altLang="zh-TW" dirty="0" smtClean="0">
                <a:effectLst/>
                <a:latin typeface="Adobe 繁黑體 Std B" panose="020B0700000000000000" pitchFamily="34" charset="-120"/>
                <a:ea typeface="Adobe 繁黑體 Std B" panose="020B0700000000000000" pitchFamily="34" charset="-120"/>
              </a:rPr>
              <a:t>)</a:t>
            </a:r>
            <a:r>
              <a:rPr lang="zh-TW" altLang="en-US" dirty="0" smtClean="0">
                <a:effectLst/>
                <a:latin typeface="Adobe 繁黑體 Std B" panose="020B0700000000000000" pitchFamily="34" charset="-120"/>
                <a:ea typeface="Adobe 繁黑體 Std B" panose="020B0700000000000000" pitchFamily="34" charset="-120"/>
              </a:rPr>
              <a:t>，但是隊伍仍舊繼續前進，到了中午時雨量已經來到每小時</a:t>
            </a:r>
            <a:r>
              <a:rPr lang="en-US" altLang="zh-TW" dirty="0" err="1" smtClean="0">
                <a:effectLst/>
                <a:latin typeface="Adobe 繁黑體 Std B" panose="020B0700000000000000" pitchFamily="34" charset="-120"/>
                <a:ea typeface="Adobe 繁黑體 Std B" panose="020B0700000000000000" pitchFamily="34" charset="-120"/>
              </a:rPr>
              <a:t>20mm</a:t>
            </a:r>
            <a:r>
              <a:rPr lang="zh-TW" altLang="en-US" dirty="0" smtClean="0">
                <a:effectLst/>
                <a:latin typeface="Adobe 繁黑體 Std B" panose="020B0700000000000000" pitchFamily="34" charset="-120"/>
                <a:ea typeface="Adobe 繁黑體 Std B" panose="020B0700000000000000" pitchFamily="34" charset="-120"/>
              </a:rPr>
              <a:t>，到了下午</a:t>
            </a:r>
            <a:r>
              <a:rPr lang="en-US" altLang="zh-TW" dirty="0" smtClean="0">
                <a:effectLst/>
                <a:latin typeface="Adobe 繁黑體 Std B" panose="020B0700000000000000" pitchFamily="34" charset="-120"/>
                <a:ea typeface="Adobe 繁黑體 Std B" panose="020B0700000000000000" pitchFamily="34" charset="-120"/>
              </a:rPr>
              <a:t>2</a:t>
            </a:r>
            <a:r>
              <a:rPr lang="zh-TW" altLang="en-US" dirty="0" smtClean="0">
                <a:effectLst/>
                <a:latin typeface="Adobe 繁黑體 Std B" panose="020B0700000000000000" pitchFamily="34" charset="-120"/>
                <a:ea typeface="Adobe 繁黑體 Std B" panose="020B0700000000000000" pitchFamily="34" charset="-120"/>
              </a:rPr>
              <a:t>點，雨量更來到每小時</a:t>
            </a:r>
            <a:r>
              <a:rPr lang="en-US" altLang="zh-TW" dirty="0" err="1" smtClean="0">
                <a:effectLst/>
                <a:latin typeface="Adobe 繁黑體 Std B" panose="020B0700000000000000" pitchFamily="34" charset="-120"/>
                <a:ea typeface="Adobe 繁黑體 Std B" panose="020B0700000000000000" pitchFamily="34" charset="-120"/>
              </a:rPr>
              <a:t>40mm</a:t>
            </a:r>
            <a:r>
              <a:rPr lang="zh-TW" altLang="en-US" dirty="0" smtClean="0">
                <a:effectLst/>
                <a:latin typeface="Adobe 繁黑體 Std B" panose="020B0700000000000000" pitchFamily="34" charset="-120"/>
                <a:ea typeface="Adobe 繁黑體 Std B" panose="020B0700000000000000" pitchFamily="34" charset="-120"/>
              </a:rPr>
              <a:t>，應該已是暴雨等級。前述推測事後由</a:t>
            </a:r>
            <a:r>
              <a:rPr lang="zh-TW" altLang="en-US" b="1" dirty="0" smtClean="0">
                <a:solidFill>
                  <a:srgbClr val="6A9E20"/>
                </a:solidFill>
                <a:effectLst/>
                <a:latin typeface="Adobe 繁黑體 Std B" panose="020B0700000000000000" pitchFamily="34" charset="-120"/>
                <a:ea typeface="Adobe 繁黑體 Std B" panose="020B0700000000000000" pitchFamily="34" charset="-120"/>
                <a:hlinkClick r:id="rId4"/>
              </a:rPr>
              <a:t>消防署調查</a:t>
            </a:r>
            <a:r>
              <a:rPr lang="zh-TW" altLang="en-US" dirty="0" smtClean="0">
                <a:effectLst/>
                <a:latin typeface="Adobe 繁黑體 Std B" panose="020B0700000000000000" pitchFamily="34" charset="-120"/>
                <a:ea typeface="Adobe 繁黑體 Std B" panose="020B0700000000000000" pitchFamily="34" charset="-120"/>
              </a:rPr>
              <a:t>得知中華電信花蓮基地台在</a:t>
            </a:r>
            <a:r>
              <a:rPr lang="en-US" altLang="zh-TW" b="1" dirty="0" smtClean="0">
                <a:solidFill>
                  <a:srgbClr val="41A85F"/>
                </a:solidFill>
                <a:effectLst/>
                <a:latin typeface="Adobe 繁黑體 Std B" panose="020B0700000000000000" pitchFamily="34" charset="-120"/>
                <a:ea typeface="Adobe 繁黑體 Std B" panose="020B0700000000000000" pitchFamily="34" charset="-120"/>
              </a:rPr>
              <a:t>24</a:t>
            </a:r>
            <a:r>
              <a:rPr lang="zh-TW" altLang="en-US" b="1" dirty="0" smtClean="0">
                <a:solidFill>
                  <a:srgbClr val="41A85F"/>
                </a:solidFill>
                <a:effectLst/>
                <a:latin typeface="Adobe 繁黑體 Std B" panose="020B0700000000000000" pitchFamily="34" charset="-120"/>
                <a:ea typeface="Adobe 繁黑體 Std B" panose="020B0700000000000000" pitchFamily="34" charset="-120"/>
              </a:rPr>
              <a:t>日曾掃描到</a:t>
            </a:r>
            <a:r>
              <a:rPr lang="en-US" altLang="zh-TW" b="1" dirty="0" smtClean="0">
                <a:solidFill>
                  <a:srgbClr val="41A85F"/>
                </a:solidFill>
                <a:effectLst/>
                <a:latin typeface="Adobe 繁黑體 Std B" panose="020B0700000000000000" pitchFamily="34" charset="-120"/>
                <a:ea typeface="Adobe 繁黑體 Std B" panose="020B0700000000000000" pitchFamily="34" charset="-120"/>
              </a:rPr>
              <a:t>3</a:t>
            </a:r>
            <a:r>
              <a:rPr lang="zh-TW" altLang="en-US" b="1" dirty="0" smtClean="0">
                <a:solidFill>
                  <a:srgbClr val="41A85F"/>
                </a:solidFill>
                <a:effectLst/>
                <a:latin typeface="Adobe 繁黑體 Std B" panose="020B0700000000000000" pitchFamily="34" charset="-120"/>
                <a:ea typeface="Adobe 繁黑體 Std B" panose="020B0700000000000000" pitchFamily="34" charset="-120"/>
              </a:rPr>
              <a:t>名登山客之一手機所發出的弱訊號</a:t>
            </a:r>
            <a:r>
              <a:rPr lang="zh-TW" altLang="en-US" dirty="0" smtClean="0">
                <a:effectLst/>
                <a:latin typeface="Adobe 繁黑體 Std B" panose="020B0700000000000000" pitchFamily="34" charset="-120"/>
                <a:ea typeface="Adobe 繁黑體 Std B" panose="020B0700000000000000" pitchFamily="34" charset="-120"/>
              </a:rPr>
              <a:t>，發現訊號範圍在塔芬谷山屋與大水窟山屋之間，應可印證獨眼小魚之推論無誤，因此，在裝備不足，沒有通訊設備獲得最新氣象資訊及沒有緊急避難帳可以在樹林或山谷避難之下，該隊三名隊員在南大水窟山附近失溫罹難。</a:t>
            </a:r>
          </a:p>
          <a:p>
            <a:endParaRPr lang="zh-TW" altLang="en-US" dirty="0"/>
          </a:p>
        </p:txBody>
      </p:sp>
      <p:sp>
        <p:nvSpPr>
          <p:cNvPr id="4" name="投影片編號版面配置區 3"/>
          <p:cNvSpPr>
            <a:spLocks noGrp="1"/>
          </p:cNvSpPr>
          <p:nvPr>
            <p:ph type="sldNum" sz="quarter" idx="10"/>
          </p:nvPr>
        </p:nvSpPr>
        <p:spPr/>
        <p:txBody>
          <a:bodyPr/>
          <a:lstStyle/>
          <a:p>
            <a:fld id="{E0BE67F3-F81F-416C-A7E4-F21D4D3D1A1C}" type="slidenum">
              <a:rPr lang="zh-TW" altLang="en-US" smtClean="0"/>
              <a:t>11</a:t>
            </a:fld>
            <a:endParaRPr lang="zh-TW" altLang="en-US"/>
          </a:p>
        </p:txBody>
      </p:sp>
    </p:spTree>
    <p:extLst>
      <p:ext uri="{BB962C8B-B14F-4D97-AF65-F5344CB8AC3E}">
        <p14:creationId xmlns:p14="http://schemas.microsoft.com/office/powerpoint/2010/main" val="2970665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smtClean="0"/>
              <a:t>按一下以編輯母片文字樣式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9/6/2024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952179" y="1779291"/>
            <a:ext cx="10239821" cy="3104029"/>
          </a:xfrm>
        </p:spPr>
        <p:txBody>
          <a:bodyPr>
            <a:normAutofit/>
          </a:bodyPr>
          <a:lstStyle/>
          <a:p>
            <a:r>
              <a:rPr lang="zh-TW" altLang="zh-TW" b="1" dirty="0"/>
              <a:t>山域</a:t>
            </a:r>
            <a:r>
              <a:rPr lang="zh-TW" altLang="zh-TW" b="1" dirty="0" smtClean="0"/>
              <a:t>事故</a:t>
            </a:r>
            <a:r>
              <a:rPr lang="zh-TW" altLang="zh-TW" b="1" dirty="0"/>
              <a:t>案例</a:t>
            </a:r>
            <a:r>
              <a:rPr lang="zh-TW" altLang="zh-TW" b="1" dirty="0" smtClean="0"/>
              <a:t>討論</a:t>
            </a:r>
            <a:r>
              <a:rPr lang="en-US" altLang="zh-TW" b="1" dirty="0" smtClean="0"/>
              <a:t/>
            </a:r>
            <a:br>
              <a:rPr lang="en-US" altLang="zh-TW" b="1" dirty="0" smtClean="0"/>
            </a:br>
            <a:r>
              <a:rPr lang="en-US" altLang="zh-TW" sz="4400" i="1" dirty="0">
                <a:latin typeface="+mj-ea"/>
              </a:rPr>
              <a:t>2024</a:t>
            </a:r>
            <a:r>
              <a:rPr lang="zh-TW" altLang="zh-TW" sz="4400" i="1" dirty="0">
                <a:latin typeface="+mj-ea"/>
              </a:rPr>
              <a:t>年</a:t>
            </a:r>
            <a:r>
              <a:rPr lang="en-US" altLang="zh-TW" sz="4400" i="1" dirty="0">
                <a:latin typeface="+mj-ea"/>
              </a:rPr>
              <a:t>7</a:t>
            </a:r>
            <a:r>
              <a:rPr lang="zh-TW" altLang="zh-TW" sz="4400" i="1" dirty="0" smtClean="0">
                <a:latin typeface="+mj-ea"/>
              </a:rPr>
              <a:t>月</a:t>
            </a:r>
            <a:r>
              <a:rPr lang="en-US" altLang="zh-TW" sz="4400" i="1" dirty="0" smtClean="0">
                <a:latin typeface="+mj-ea"/>
              </a:rPr>
              <a:t/>
            </a:r>
            <a:br>
              <a:rPr lang="en-US" altLang="zh-TW" sz="4400" i="1" dirty="0" smtClean="0">
                <a:latin typeface="+mj-ea"/>
              </a:rPr>
            </a:br>
            <a:r>
              <a:rPr lang="zh-TW" altLang="zh-TW" sz="4400" i="1" dirty="0" smtClean="0">
                <a:latin typeface="+mj-ea"/>
              </a:rPr>
              <a:t>南</a:t>
            </a:r>
            <a:r>
              <a:rPr lang="zh-TW" altLang="zh-TW" sz="4400" i="1" dirty="0">
                <a:latin typeface="+mj-ea"/>
              </a:rPr>
              <a:t>二段登山客</a:t>
            </a:r>
            <a:r>
              <a:rPr lang="en-US" altLang="zh-TW" sz="4400" i="1" dirty="0">
                <a:latin typeface="+mj-ea"/>
              </a:rPr>
              <a:t>3</a:t>
            </a:r>
            <a:r>
              <a:rPr lang="zh-TW" altLang="zh-TW" sz="4400" i="1" dirty="0">
                <a:latin typeface="+mj-ea"/>
              </a:rPr>
              <a:t>人颱風中罹難</a:t>
            </a:r>
            <a:br>
              <a:rPr lang="zh-TW" altLang="zh-TW" sz="4400" i="1" dirty="0">
                <a:latin typeface="+mj-ea"/>
              </a:rPr>
            </a:br>
            <a:endParaRPr lang="zh-TW" altLang="en-US" sz="4400" i="1" dirty="0">
              <a:latin typeface="+mj-ea"/>
            </a:endParaRPr>
          </a:p>
        </p:txBody>
      </p:sp>
      <p:sp>
        <p:nvSpPr>
          <p:cNvPr id="3" name="副標題 2"/>
          <p:cNvSpPr>
            <a:spLocks noGrp="1"/>
          </p:cNvSpPr>
          <p:nvPr>
            <p:ph type="subTitle" idx="1"/>
          </p:nvPr>
        </p:nvSpPr>
        <p:spPr>
          <a:xfrm>
            <a:off x="5810947" y="4594499"/>
            <a:ext cx="3455601" cy="1126283"/>
          </a:xfrm>
        </p:spPr>
        <p:txBody>
          <a:bodyPr>
            <a:normAutofit/>
          </a:bodyPr>
          <a:lstStyle/>
          <a:p>
            <a:r>
              <a:rPr lang="zh-TW" altLang="en-US" sz="4000" b="1" dirty="0" smtClean="0">
                <a:latin typeface="+mj-ea"/>
                <a:ea typeface="+mj-ea"/>
              </a:rPr>
              <a:t>報告人</a:t>
            </a:r>
            <a:r>
              <a:rPr lang="en-US" altLang="zh-TW" sz="4000" b="1" dirty="0" smtClean="0">
                <a:latin typeface="+mj-ea"/>
                <a:ea typeface="+mj-ea"/>
              </a:rPr>
              <a:t>:</a:t>
            </a:r>
            <a:r>
              <a:rPr lang="zh-TW" altLang="en-US" sz="4000" b="1" dirty="0" smtClean="0">
                <a:latin typeface="+mj-ea"/>
                <a:ea typeface="+mj-ea"/>
              </a:rPr>
              <a:t>黃昱瑋</a:t>
            </a:r>
            <a:endParaRPr lang="zh-TW" altLang="en-US" sz="4000" b="1" dirty="0">
              <a:latin typeface="+mj-ea"/>
              <a:ea typeface="+mj-ea"/>
            </a:endParaRPr>
          </a:p>
        </p:txBody>
      </p:sp>
    </p:spTree>
    <p:extLst>
      <p:ext uri="{BB962C8B-B14F-4D97-AF65-F5344CB8AC3E}">
        <p14:creationId xmlns:p14="http://schemas.microsoft.com/office/powerpoint/2010/main" val="408069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3074" name="Picture 2" descr="05b5c7ac08a67570c957f9d46ced997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050" y="-24"/>
            <a:ext cx="10343949" cy="6858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304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2290" name="Picture 2" descr="ba4cdd7d506340fb07cea524bf9bef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973" y="0"/>
            <a:ext cx="10145027" cy="687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130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13314" name="Picture 2" descr="8712a71136dcebef2904fde07b57ed4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3369" y="0"/>
            <a:ext cx="1043863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915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4338" name="Picture 2" descr="93454981a9c87b7d7edf9517e4b7d8c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241" y="0"/>
            <a:ext cx="1048675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703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5362" name="Picture 2" descr="de2e7730058d748159fd30d33bdc8d9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8496" y="0"/>
            <a:ext cx="1031350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233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48330" y="0"/>
            <a:ext cx="10443670" cy="6858000"/>
          </a:xfrm>
        </p:spPr>
      </p:pic>
    </p:spTree>
    <p:extLst>
      <p:ext uri="{BB962C8B-B14F-4D97-AF65-F5344CB8AC3E}">
        <p14:creationId xmlns:p14="http://schemas.microsoft.com/office/powerpoint/2010/main" val="1685823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6248" y="0"/>
            <a:ext cx="10495752" cy="6923552"/>
          </a:xfrm>
        </p:spPr>
      </p:pic>
    </p:spTree>
    <p:extLst>
      <p:ext uri="{BB962C8B-B14F-4D97-AF65-F5344CB8AC3E}">
        <p14:creationId xmlns:p14="http://schemas.microsoft.com/office/powerpoint/2010/main" val="264772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6386" name="Picture 2" descr="67e50df3970b16c7fb8ceb7b231296c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744" y="0"/>
            <a:ext cx="10448256" cy="6785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95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7410" name="Picture 2" descr="35e73bf561f3e782b48e892e3f56910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119" y="0"/>
            <a:ext cx="1038088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733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8434" name="Picture 2" descr="颱風路徑圖"/>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4795" y="0"/>
            <a:ext cx="1051720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869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2121287" y="2806637"/>
            <a:ext cx="8911687" cy="1280890"/>
          </a:xfrm>
        </p:spPr>
        <p:txBody>
          <a:bodyPr>
            <a:normAutofit/>
          </a:bodyPr>
          <a:lstStyle/>
          <a:p>
            <a:r>
              <a:rPr lang="zh-TW" altLang="en-US" sz="6000" dirty="0" smtClean="0">
                <a:latin typeface="Adobe 繁黑體 Std B" panose="020B0700000000000000" pitchFamily="34" charset="-120"/>
                <a:ea typeface="Adobe 繁黑體 Std B" panose="020B0700000000000000" pitchFamily="34" charset="-120"/>
              </a:rPr>
              <a:t>如果是我</a:t>
            </a:r>
            <a:r>
              <a:rPr lang="en-US" altLang="zh-TW" sz="6000" dirty="0" smtClean="0">
                <a:latin typeface="Adobe 繁黑體 Std B" panose="020B0700000000000000" pitchFamily="34" charset="-120"/>
                <a:ea typeface="Adobe 繁黑體 Std B" panose="020B0700000000000000" pitchFamily="34" charset="-120"/>
              </a:rPr>
              <a:t>…????</a:t>
            </a:r>
            <a:endParaRPr lang="zh-TW" altLang="en-US" sz="6000" dirty="0">
              <a:latin typeface="Adobe 繁黑體 Std B" panose="020B0700000000000000" pitchFamily="34" charset="-120"/>
              <a:ea typeface="Adobe 繁黑體 Std B" panose="020B0700000000000000" pitchFamily="34" charset="-120"/>
            </a:endParaRPr>
          </a:p>
        </p:txBody>
      </p:sp>
    </p:spTree>
    <p:extLst>
      <p:ext uri="{BB962C8B-B14F-4D97-AF65-F5344CB8AC3E}">
        <p14:creationId xmlns:p14="http://schemas.microsoft.com/office/powerpoint/2010/main" val="151837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endParaRPr lang="zh-TW" altLang="en-US" dirty="0"/>
          </a:p>
        </p:txBody>
      </p:sp>
      <p:sp>
        <p:nvSpPr>
          <p:cNvPr id="4" name="標題 3"/>
          <p:cNvSpPr>
            <a:spLocks noGrp="1"/>
          </p:cNvSpPr>
          <p:nvPr>
            <p:ph type="title"/>
          </p:nvPr>
        </p:nvSpPr>
        <p:spPr/>
        <p:txBody>
          <a:bodyPr/>
          <a:lstStyle/>
          <a:p>
            <a:endParaRPr lang="zh-TW" altLang="en-US"/>
          </a:p>
        </p:txBody>
      </p:sp>
      <p:pic>
        <p:nvPicPr>
          <p:cNvPr id="19458" name="Picture 2" descr="衛星電話服務- ZUZOO旅行小幫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3368" y="0"/>
            <a:ext cx="10438631" cy="6842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74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5226" y="15875"/>
            <a:ext cx="10276773" cy="6811878"/>
          </a:xfrm>
        </p:spPr>
      </p:pic>
    </p:spTree>
    <p:extLst>
      <p:ext uri="{BB962C8B-B14F-4D97-AF65-F5344CB8AC3E}">
        <p14:creationId xmlns:p14="http://schemas.microsoft.com/office/powerpoint/2010/main" val="1426423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2055" y="0"/>
            <a:ext cx="10189945" cy="6874356"/>
          </a:xfrm>
        </p:spPr>
      </p:pic>
    </p:spTree>
    <p:extLst>
      <p:ext uri="{BB962C8B-B14F-4D97-AF65-F5344CB8AC3E}">
        <p14:creationId xmlns:p14="http://schemas.microsoft.com/office/powerpoint/2010/main" val="3031343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20484" name="Picture 4" descr="何為電話代接？"/>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9246" y="-1"/>
            <a:ext cx="10332753" cy="6893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549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2" name="Picture 8" descr="ATS-405 專業化數位型收音機 調頻立體 / 調幅 / 短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3784" y="0"/>
            <a:ext cx="7111499" cy="7111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78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21381" y="1565710"/>
            <a:ext cx="11970619" cy="3777622"/>
          </a:xfrm>
        </p:spPr>
        <p:txBody>
          <a:bodyPr>
            <a:noAutofit/>
          </a:bodyPr>
          <a:lstStyle/>
          <a:p>
            <a:pPr marL="0" indent="0" algn="ctr">
              <a:buNone/>
            </a:pPr>
            <a:r>
              <a:rPr lang="zh-TW" altLang="en-US" sz="5400" b="1" dirty="0" smtClean="0">
                <a:latin typeface="Adobe 繁黑體 Std B" panose="020B0700000000000000" pitchFamily="34" charset="-120"/>
                <a:ea typeface="Adobe 繁黑體 Std B" panose="020B0700000000000000" pitchFamily="34" charset="-120"/>
              </a:rPr>
              <a:t>報告完畢</a:t>
            </a:r>
            <a:endParaRPr lang="en-US" altLang="zh-TW" sz="5400" b="1" dirty="0" smtClean="0">
              <a:latin typeface="Adobe 繁黑體 Std B" panose="020B0700000000000000" pitchFamily="34" charset="-120"/>
              <a:ea typeface="Adobe 繁黑體 Std B" panose="020B0700000000000000" pitchFamily="34" charset="-120"/>
            </a:endParaRPr>
          </a:p>
          <a:p>
            <a:pPr marL="0" indent="0" algn="ctr">
              <a:buNone/>
            </a:pPr>
            <a:r>
              <a:rPr lang="zh-TW" altLang="en-US" sz="5400" b="1" dirty="0" smtClean="0">
                <a:latin typeface="Adobe 繁黑體 Std B" panose="020B0700000000000000" pitchFamily="34" charset="-120"/>
                <a:ea typeface="Adobe 繁黑體 Std B" panose="020B0700000000000000" pitchFamily="34" charset="-120"/>
              </a:rPr>
              <a:t>敬請指教</a:t>
            </a:r>
            <a:endParaRPr lang="en-US" altLang="zh-TW" sz="5400" b="1" dirty="0" smtClean="0">
              <a:latin typeface="Adobe 繁黑體 Std B" panose="020B0700000000000000" pitchFamily="34" charset="-120"/>
              <a:ea typeface="Adobe 繁黑體 Std B" panose="020B0700000000000000" pitchFamily="34" charset="-120"/>
            </a:endParaRPr>
          </a:p>
          <a:p>
            <a:pPr marL="0" indent="0" algn="ctr">
              <a:buNone/>
            </a:pPr>
            <a:endParaRPr lang="en-US" altLang="zh-TW" sz="2400" b="1" dirty="0" smtClean="0">
              <a:latin typeface="Adobe 繁黑體 Std B" panose="020B0700000000000000" pitchFamily="34" charset="-120"/>
              <a:ea typeface="Adobe 繁黑體 Std B" panose="020B0700000000000000" pitchFamily="34" charset="-120"/>
            </a:endParaRPr>
          </a:p>
          <a:p>
            <a:pPr marL="0" indent="0" algn="ctr">
              <a:buNone/>
            </a:pPr>
            <a:r>
              <a:rPr lang="zh-TW" altLang="en-US" sz="2400" b="1" dirty="0" smtClean="0">
                <a:latin typeface="Adobe 繁黑體 Std B" panose="020B0700000000000000" pitchFamily="34" charset="-120"/>
                <a:ea typeface="Adobe 繁黑體 Std B" panose="020B0700000000000000" pitchFamily="34" charset="-120"/>
              </a:rPr>
              <a:t>本報告參考資料與圖片來源</a:t>
            </a:r>
            <a:r>
              <a:rPr lang="en-US" altLang="zh-TW" sz="2400" b="1" dirty="0" smtClean="0">
                <a:latin typeface="Adobe 繁黑體 Std B" panose="020B0700000000000000" pitchFamily="34" charset="-120"/>
                <a:ea typeface="Adobe 繁黑體 Std B" panose="020B0700000000000000" pitchFamily="34" charset="-120"/>
              </a:rPr>
              <a:t>:【</a:t>
            </a:r>
            <a:r>
              <a:rPr lang="zh-TW" altLang="en-US" sz="2400" b="1" dirty="0">
                <a:latin typeface="Adobe 繁黑體 Std B" panose="020B0700000000000000" pitchFamily="34" charset="-120"/>
                <a:ea typeface="Adobe 繁黑體 Std B" panose="020B0700000000000000" pitchFamily="34" charset="-120"/>
              </a:rPr>
              <a:t>登山安全守門人</a:t>
            </a:r>
            <a:r>
              <a:rPr lang="en-US" altLang="zh-TW" sz="2400" b="1" dirty="0">
                <a:latin typeface="Adobe 繁黑體 Std B" panose="020B0700000000000000" pitchFamily="34" charset="-120"/>
                <a:ea typeface="Adobe 繁黑體 Std B" panose="020B0700000000000000" pitchFamily="34" charset="-120"/>
              </a:rPr>
              <a:t>】</a:t>
            </a:r>
            <a:r>
              <a:rPr lang="zh-TW" altLang="en-US" sz="2400" b="1" dirty="0">
                <a:latin typeface="Adobe 繁黑體 Std B" panose="020B0700000000000000" pitchFamily="34" charset="-120"/>
                <a:ea typeface="Adobe 繁黑體 Std B" panose="020B0700000000000000" pitchFamily="34" charset="-120"/>
              </a:rPr>
              <a:t>南二段山難談登山留守機制</a:t>
            </a:r>
          </a:p>
          <a:p>
            <a:endParaRPr lang="zh-TW" altLang="en-US" sz="2800" dirty="0">
              <a:latin typeface="Adobe 繁黑體 Std B" panose="020B0700000000000000" pitchFamily="34" charset="-120"/>
              <a:ea typeface="Adobe 繁黑體 Std B" panose="020B0700000000000000" pitchFamily="34" charset="-120"/>
            </a:endParaRPr>
          </a:p>
        </p:txBody>
      </p:sp>
    </p:spTree>
    <p:extLst>
      <p:ext uri="{BB962C8B-B14F-4D97-AF65-F5344CB8AC3E}">
        <p14:creationId xmlns:p14="http://schemas.microsoft.com/office/powerpoint/2010/main" val="1628741092"/>
      </p:ext>
    </p:extLst>
  </p:cSld>
  <p:clrMapOvr>
    <a:masterClrMapping/>
  </p:clrMapOvr>
</p:sld>
</file>

<file path=ppt/theme/theme1.xml><?xml version="1.0" encoding="utf-8"?>
<a:theme xmlns:a="http://schemas.openxmlformats.org/drawingml/2006/main" name="絲縷">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129</TotalTime>
  <Words>423</Words>
  <Application>Microsoft Office PowerPoint</Application>
  <PresentationFormat>寬螢幕</PresentationFormat>
  <Paragraphs>30</Paragraphs>
  <Slides>18</Slides>
  <Notes>10</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18</vt:i4>
      </vt:variant>
    </vt:vector>
  </HeadingPairs>
  <TitlesOfParts>
    <vt:vector size="26" baseType="lpstr">
      <vt:lpstr>Adobe 繁黑體 Std B</vt:lpstr>
      <vt:lpstr>微軟正黑體</vt:lpstr>
      <vt:lpstr>新細明體</vt:lpstr>
      <vt:lpstr>Arial</vt:lpstr>
      <vt:lpstr>Calibri</vt:lpstr>
      <vt:lpstr>Century Gothic</vt:lpstr>
      <vt:lpstr>Wingdings 3</vt:lpstr>
      <vt:lpstr>絲縷</vt:lpstr>
      <vt:lpstr>山域事故案例討論 2024年7月 南二段登山客3人颱風中罹難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如果是我…????</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山域事故案例討論 2024年7月 南二段登山客3人颱風中罹難</dc:title>
  <dc:creator>昱瑋 黃</dc:creator>
  <cp:lastModifiedBy>昱瑋 黃</cp:lastModifiedBy>
  <cp:revision>9</cp:revision>
  <dcterms:created xsi:type="dcterms:W3CDTF">2024-09-06T14:37:57Z</dcterms:created>
  <dcterms:modified xsi:type="dcterms:W3CDTF">2024-09-06T16:47:10Z</dcterms:modified>
</cp:coreProperties>
</file>