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2" r:id="rId4"/>
    <p:sldId id="263" r:id="rId5"/>
    <p:sldId id="264" r:id="rId6"/>
    <p:sldId id="265" r:id="rId7"/>
    <p:sldId id="267" r:id="rId8"/>
    <p:sldId id="268" r:id="rId9"/>
    <p:sldId id="259" r:id="rId10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CC99"/>
    <a:srgbClr val="003399"/>
    <a:srgbClr val="4D4D4D"/>
    <a:srgbClr val="5F5F5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3" autoAdjust="0"/>
    <p:restoredTop sz="92951" autoAdjust="0"/>
  </p:normalViewPr>
  <p:slideViewPr>
    <p:cSldViewPr snapToGrid="0" snapToObjects="1">
      <p:cViewPr varScale="1">
        <p:scale>
          <a:sx n="67" d="100"/>
          <a:sy n="67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40183-0B76-45D5-B7CC-53D9EB493B41}" type="datetimeFigureOut">
              <a:rPr lang="zh-TW" altLang="en-US" smtClean="0"/>
              <a:t>2023/3/9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A95CA-44A2-46C6-93A3-8338EA01F5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129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5" name="Picture 25" descr="ノート背景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833438"/>
            <a:ext cx="7331075" cy="1439862"/>
          </a:xfrm>
        </p:spPr>
        <p:txBody>
          <a:bodyPr bIns="90000"/>
          <a:lstStyle>
            <a:lvl1pPr>
              <a:defRPr sz="4400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400">
                <a:latin typeface="+mj-lt"/>
                <a:ea typeface="+mj-ea"/>
              </a:defRPr>
            </a:lvl1pPr>
          </a:lstStyle>
          <a:p>
            <a:endParaRPr lang="en-US" altLang="ja-JP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400">
                <a:latin typeface="+mj-lt"/>
                <a:ea typeface="+mj-ea"/>
              </a:defRPr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+mj-lt"/>
                <a:ea typeface="+mj-ea"/>
              </a:defRPr>
            </a:lvl1pPr>
          </a:lstStyle>
          <a:p>
            <a:fld id="{319B55F6-3A23-42E4-94DE-FDA112456536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1006475" y="731838"/>
            <a:ext cx="0" cy="1547812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5134" name="Line 14"/>
          <p:cNvSpPr>
            <a:spLocks noChangeShapeType="1"/>
          </p:cNvSpPr>
          <p:nvPr userDrawn="1"/>
        </p:nvSpPr>
        <p:spPr bwMode="auto">
          <a:xfrm>
            <a:off x="1006475" y="2273300"/>
            <a:ext cx="7343775" cy="0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5144" name="Rectangle 2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14413" y="2463800"/>
            <a:ext cx="7345362" cy="3729038"/>
          </a:xfrm>
        </p:spPr>
        <p:txBody>
          <a:bodyPr/>
          <a:lstStyle>
            <a:lvl1pPr marL="0" indent="0">
              <a:lnSpc>
                <a:spcPts val="5200"/>
              </a:lnSpc>
              <a:spcBef>
                <a:spcPct val="0"/>
              </a:spcBef>
              <a:buFont typeface="Wingdings" pitchFamily="2" charset="2"/>
              <a:buNone/>
              <a:defRPr sz="2600"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7EA10-6B0A-450B-BFD5-B4E8568D859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D5C04A-CF2D-411D-8EBE-F998E16D4C2B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881063" y="1798638"/>
            <a:ext cx="3754437" cy="451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87900" y="1798638"/>
            <a:ext cx="3754438" cy="451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2EB27-0745-4F0F-A083-86969216ED17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67B03-F214-4DE2-A3DA-59768989ADB0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CB0A7-C0B5-454A-B657-356CCA4E4A8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0E873-1BA0-4853-8187-7F1D5EA4DEE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B3016-8FDB-4FA7-B166-681DE15193A7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16D4C-23FB-4610-9597-5C1746C8DD6D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2155" y="3064214"/>
            <a:ext cx="7377113" cy="1008063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095DA-4290-4394-9671-5EA23CF6C13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7813" y="606425"/>
            <a:ext cx="1914525" cy="57023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7DECB-BE54-49EB-98B8-F9582CD12F75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版面配置區 5">
            <a:extLst>
              <a:ext uri="{FF2B5EF4-FFF2-40B4-BE49-F238E27FC236}">
                <a16:creationId xmlns:a16="http://schemas.microsoft.com/office/drawing/2014/main" id="{CFE35C98-3D9E-4F96-9202-9441E29F9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頁尾版面配置區 6">
            <a:extLst>
              <a:ext uri="{FF2B5EF4-FFF2-40B4-BE49-F238E27FC236}">
                <a16:creationId xmlns:a16="http://schemas.microsoft.com/office/drawing/2014/main" id="{20A07AFA-2A9A-4281-B860-7858499B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32EA7E02-880A-4522-8BFE-171718D94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032F-FAE6-4A9B-B8EE-EAFAEE378557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5435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ノート背景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2650" y="6453188"/>
            <a:ext cx="18351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79763" y="6453188"/>
            <a:ext cx="2895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07138" y="6453188"/>
            <a:ext cx="2133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ＭＳ Ｐゴシック" pitchFamily="50" charset="-128"/>
              </a:defRPr>
            </a:lvl1pPr>
          </a:lstStyle>
          <a:p>
            <a:fld id="{C01E032F-FAE6-4A9B-B8EE-EAFAEE378557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1036" name="Line 12"/>
          <p:cNvSpPr>
            <a:spLocks noChangeShapeType="1"/>
          </p:cNvSpPr>
          <p:nvPr userDrawn="1"/>
        </p:nvSpPr>
        <p:spPr bwMode="auto">
          <a:xfrm>
            <a:off x="1006475" y="519113"/>
            <a:ext cx="0" cy="107950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1037" name="Line 13"/>
          <p:cNvSpPr>
            <a:spLocks noChangeShapeType="1"/>
          </p:cNvSpPr>
          <p:nvPr userDrawn="1"/>
        </p:nvSpPr>
        <p:spPr bwMode="auto">
          <a:xfrm>
            <a:off x="984250" y="1598613"/>
            <a:ext cx="7558088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1038" name="Text Box 14"/>
          <p:cNvSpPr txBox="1">
            <a:spLocks noChangeArrowheads="1"/>
          </p:cNvSpPr>
          <p:nvPr userDrawn="1"/>
        </p:nvSpPr>
        <p:spPr bwMode="auto">
          <a:xfrm>
            <a:off x="1106488" y="496888"/>
            <a:ext cx="6572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>
                <a:solidFill>
                  <a:srgbClr val="B2B2B2"/>
                </a:solidFill>
                <a:latin typeface="Arial Black" pitchFamily="34" charset="0"/>
                <a:ea typeface="HG創英角ｺﾞｼｯｸUB" pitchFamily="49" charset="-128"/>
              </a:rPr>
              <a:t>Title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06475" y="606425"/>
            <a:ext cx="73771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0" tIns="45720" rIns="9144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1063" y="1798638"/>
            <a:ext cx="7661275" cy="451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HG創英角ｺﾞｼｯｸUB" pitchFamily="49" charset="-128"/>
          <a:ea typeface="HG創英角ｺﾞｼｯｸUB" pitchFamily="49" charset="-128"/>
        </a:defRPr>
      </a:lvl9pPr>
    </p:titleStyle>
    <p:bodyStyle>
      <a:lvl1pPr marL="176213" indent="-176213" algn="l" rtl="0" fontAlgn="base">
        <a:spcBef>
          <a:spcPct val="50000"/>
        </a:spcBef>
        <a:spcAft>
          <a:spcPct val="0"/>
        </a:spcAft>
        <a:buClr>
          <a:srgbClr val="00CC99"/>
        </a:buClr>
        <a:buSzPct val="115000"/>
        <a:buFont typeface="Wingdings" pitchFamily="2" charset="2"/>
        <a:buChar char="l"/>
        <a:defRPr kumimoji="1" sz="2200">
          <a:solidFill>
            <a:srgbClr val="4D4D4D"/>
          </a:solidFill>
          <a:latin typeface="+mn-lt"/>
          <a:ea typeface="+mn-ea"/>
          <a:cs typeface="+mn-cs"/>
        </a:defRPr>
      </a:lvl1pPr>
      <a:lvl2pPr marL="355600" algn="l" rtl="0" fontAlgn="base">
        <a:spcBef>
          <a:spcPct val="20000"/>
        </a:spcBef>
        <a:spcAft>
          <a:spcPct val="0"/>
        </a:spcAft>
        <a:buFont typeface="ＭＳ Ｐゴシック" pitchFamily="50" charset="-128"/>
        <a:defRPr kumimoji="1" sz="2000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2pPr>
      <a:lvl3pPr marL="623888" indent="-88900" algn="l" rtl="0" fontAlgn="base">
        <a:spcBef>
          <a:spcPct val="20000"/>
        </a:spcBef>
        <a:spcAft>
          <a:spcPct val="0"/>
        </a:spcAft>
        <a:buFont typeface="ＭＳ Ｐゴシック" pitchFamily="50" charset="-128"/>
        <a:buChar char="•"/>
        <a:defRPr kumimoji="1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3pPr>
      <a:lvl4pPr marL="892175" indent="-88900" algn="l" rtl="0" fontAlgn="base">
        <a:spcBef>
          <a:spcPct val="20000"/>
        </a:spcBef>
        <a:spcAft>
          <a:spcPct val="0"/>
        </a:spcAft>
        <a:buFont typeface="ＭＳ Ｐゴシック" pitchFamily="50" charset="-128"/>
        <a:buChar char="–"/>
        <a:defRPr kumimoji="1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4pPr>
      <a:lvl5pPr marL="1258888" indent="-187325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5pPr>
      <a:lvl6pPr marL="1716088" indent="-187325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6pPr>
      <a:lvl7pPr marL="2173288" indent="-187325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7pPr>
      <a:lvl8pPr marL="2630488" indent="-187325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8pPr>
      <a:lvl9pPr marL="3087688" indent="-187325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>
          <a:solidFill>
            <a:srgbClr val="4D4D4D"/>
          </a:solidFill>
          <a:latin typeface="ＭＳ Ｐゴシック" pitchFamily="50" charset="-128"/>
          <a:ea typeface="ＭＳ Ｐゴシック" pitchFamily="50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山難事故救援：案例討論</a:t>
            </a:r>
            <a:endParaRPr lang="ja-JP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案例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2  2021.02.26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屏風山山難事件紀錄</a:t>
            </a:r>
            <a:endParaRPr lang="ja-JP" altLang="en-US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CBDC938E-2C7D-45E4-B2F5-1406F8F26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5500688"/>
            <a:ext cx="7345362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buClr>
                <a:srgbClr val="00CC99"/>
              </a:buClr>
              <a:buSzPct val="115000"/>
              <a:buFont typeface="Wingdings" pitchFamily="2" charset="2"/>
              <a:buNone/>
              <a:defRPr kumimoji="1" sz="26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355600" algn="l" rtl="0" fontAlgn="base">
              <a:spcBef>
                <a:spcPct val="20000"/>
              </a:spcBef>
              <a:spcAft>
                <a:spcPct val="0"/>
              </a:spcAft>
              <a:buFont typeface="ＭＳ Ｐゴシック" pitchFamily="50" charset="-128"/>
              <a:defRPr kumimoji="1" sz="2000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623888" indent="-88900" algn="l" rtl="0" fontAlgn="base">
              <a:spcBef>
                <a:spcPct val="20000"/>
              </a:spcBef>
              <a:spcAft>
                <a:spcPct val="0"/>
              </a:spcAft>
              <a:buFont typeface="ＭＳ Ｐゴシック" pitchFamily="50" charset="-128"/>
              <a:buChar char="•"/>
              <a:defRPr kumimoji="1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892175" indent="-88900" algn="l" rtl="0" fontAlgn="base">
              <a:spcBef>
                <a:spcPct val="20000"/>
              </a:spcBef>
              <a:spcAft>
                <a:spcPct val="0"/>
              </a:spcAft>
              <a:buFont typeface="ＭＳ Ｐゴシック" pitchFamily="50" charset="-128"/>
              <a:buChar char="–"/>
              <a:defRPr kumimoji="1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1258888" indent="-18732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1716088" indent="-18732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173288" indent="-18732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2630488" indent="-18732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087688" indent="-18732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>
                <a:solidFill>
                  <a:srgbClr val="4D4D4D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r"/>
            <a:r>
              <a:rPr lang="zh-TW" altLang="en-US" sz="30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報告人：蔡文旭</a:t>
            </a:r>
            <a:endParaRPr lang="ja-JP" altLang="en-US" sz="30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41479EC-69D3-4554-BDAE-00EC52909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B55F6-3A23-42E4-94DE-FDA112456536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山難隊伍</a:t>
            </a:r>
            <a:endParaRPr lang="ja-JP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2650" y="1798638"/>
            <a:ext cx="7558088" cy="4524375"/>
          </a:xfrm>
          <a:noFill/>
        </p:spPr>
        <p:txBody>
          <a:bodyPr/>
          <a:lstStyle/>
          <a:p>
            <a:pPr marL="360000" indent="-360000">
              <a:buClr>
                <a:schemeClr val="tx1"/>
              </a:buClr>
            </a:pP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0000" indent="-360000">
              <a:buClr>
                <a:schemeClr val="tx1"/>
              </a:buClr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領隊與副領隊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擔任後嚮導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有山域嚮導證，欲完成受訓實習報告而開此隊伍。</a:t>
            </a:r>
            <a:endParaRPr lang="en-US" altLang="zh-TW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0000" indent="-360000">
              <a:buClr>
                <a:schemeClr val="tx1"/>
              </a:buClr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為朋友自組隊互揪，並非所有人事先皆完全熟識。</a:t>
            </a:r>
            <a:endParaRPr lang="ja-JP" altLang="en-US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4765701-7269-4926-9829-59B0D0E5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EA10-6B0A-450B-BFD5-B4E8568D8593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墜落地點</a:t>
            </a:r>
            <a:endParaRPr lang="ja-JP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2650" y="1798638"/>
            <a:ext cx="7558088" cy="4524375"/>
          </a:xfrm>
          <a:noFill/>
        </p:spPr>
        <p:txBody>
          <a:bodyPr/>
          <a:lstStyle/>
          <a:p>
            <a:pPr marL="360000" indent="-360000">
              <a:buClr>
                <a:schemeClr val="tx1"/>
              </a:buClr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屏風山大禹嶺入傳統路約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1.3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公里處。</a:t>
            </a:r>
            <a:endParaRPr lang="en-US" altLang="zh-TW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0000" indent="-360000">
              <a:buClr>
                <a:schemeClr val="tx1"/>
              </a:buClr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環境為溪谷崩塌地，路徑窄小，有輔助繩可拉，路徑清楚。</a:t>
            </a:r>
            <a:endParaRPr lang="ja-JP" altLang="en-US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F3285B8E-13AD-4568-86BE-D4052DADD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EA10-6B0A-450B-BFD5-B4E8568D8593}" type="slidenum">
              <a:rPr lang="en-US" altLang="ja-JP" smtClean="0"/>
              <a:pPr/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176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事情經過：</a:t>
            </a:r>
            <a:endParaRPr lang="ja-JP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2650" y="1798638"/>
            <a:ext cx="7558088" cy="4770604"/>
          </a:xfrm>
          <a:noFill/>
        </p:spPr>
        <p:txBody>
          <a:bodyPr/>
          <a:lstStyle/>
          <a:p>
            <a:pPr marL="360000" indent="-360000" algn="just">
              <a:buClr>
                <a:schemeClr val="tx1"/>
              </a:buClr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山難隊伍一行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人重裝前往屏風山登山，走到約距離登山口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1.3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公里溪谷崩塌地形拉繩處，跟在領隊後面的第一個隊員，他應該要跟著領隊拉繩往上走，卻往旁邊另一踩踏明顯的叉路走去，那個叉路的土質是鬆動的，領隊已經爬繩子上去，看到隊員走錯，馬上叫他回頭，可是第一次第二次他不聽，又繼續往前，後來第三次才回頭，可是回頭時踩到鬆動的地方，整個人趴下，向下滑，結果墜落山谷。</a:t>
            </a:r>
            <a:endParaRPr lang="en-US" altLang="zh-TW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68AC233-ACEE-41D8-A349-381D24CF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EA10-6B0A-450B-BFD5-B4E8568D8593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81950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如果您是該隊伍的嚮導或領隊</a:t>
            </a:r>
            <a:b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您會如何處理：</a:t>
            </a:r>
            <a:endParaRPr lang="ja-JP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2650" y="1798638"/>
            <a:ext cx="7558088" cy="4770604"/>
          </a:xfrm>
          <a:noFill/>
        </p:spPr>
        <p:txBody>
          <a:bodyPr/>
          <a:lstStyle/>
          <a:p>
            <a:pPr marL="514350" indent="-514350" algn="just">
              <a:buClr>
                <a:schemeClr val="tx1"/>
              </a:buClr>
              <a:buFont typeface="+mj-lt"/>
              <a:buAutoNum type="arabicPeriod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出發前應對全體隊員進行登山安全講習，並要求務必聽從領隊命令，依照領隊的行進路線跟緊隊伍，不要擅自行動。</a:t>
            </a:r>
            <a:endParaRPr lang="en-US" altLang="zh-TW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 algn="just">
              <a:buClr>
                <a:schemeClr val="tx1"/>
              </a:buClr>
              <a:buFont typeface="+mj-lt"/>
              <a:buAutoNum type="arabicPeriod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事先研究清楚登山路線，行前會議說明沿途路況以及危險崩塌地形，讓隊員了解。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57D3200-8DAB-4744-8309-DD8D00F14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EA10-6B0A-450B-BFD5-B4E8568D8593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7211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如果您是該隊伍的嚮導或領隊</a:t>
            </a:r>
            <a:b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您會如何處理：</a:t>
            </a:r>
            <a:endParaRPr lang="ja-JP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2650" y="1798638"/>
            <a:ext cx="7558088" cy="4770604"/>
          </a:xfrm>
          <a:noFill/>
        </p:spPr>
        <p:txBody>
          <a:bodyPr/>
          <a:lstStyle/>
          <a:p>
            <a:pPr marL="514350" indent="-514350" algn="just">
              <a:buClr>
                <a:schemeClr val="tx1"/>
              </a:buClr>
              <a:buFont typeface="+mj-lt"/>
              <a:buAutoNum type="arabicPeriod" startAt="3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行經危險崩塌地形前，應先集合並評估所有隊員體力狀況，並再三告知該路段之危險性後，再逐一依照領隊指示小心通過。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eriod" startAt="3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當隊員在危險地形走錯路時，應先請隊員留在原地不動，先站穩再聽從領隊的指示或支援移動到安全的地方。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D800594-3813-4F89-9CB9-134581D5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EA10-6B0A-450B-BFD5-B4E8568D8593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5432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如果您是該隊伍的嚮導或領隊</a:t>
            </a:r>
            <a:b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您會如何處理：</a:t>
            </a:r>
            <a:endParaRPr lang="ja-JP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2650" y="1798638"/>
            <a:ext cx="7558088" cy="4770604"/>
          </a:xfrm>
          <a:noFill/>
        </p:spPr>
        <p:txBody>
          <a:bodyPr/>
          <a:lstStyle/>
          <a:p>
            <a:pPr marL="514350" indent="-514350" algn="just">
              <a:buClr>
                <a:schemeClr val="tx1"/>
              </a:buClr>
              <a:buFont typeface="+mj-lt"/>
              <a:buAutoNum type="arabicPeriod" startAt="5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要孰悉基本救命術如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CPR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以備不時之需，及攜帶繩索勾環以應付困難危險地形。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eriod" startAt="5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因為是三天兩夜重裝行程，出發前要提醒隊員，務必小心行走評估好自身體力，前一天晚上睡眠要充足。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eriod" startAt="5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要準備好安全帽，並戴上，倘不小心掉落山谷時能增加存活機率。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B0B0F65-E943-479D-8451-5B78B93B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EA10-6B0A-450B-BFD5-B4E8568D8593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2165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如果您是該隊伍的嚮導或領隊</a:t>
            </a:r>
            <a:b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您會如何處理：</a:t>
            </a:r>
            <a:endParaRPr lang="ja-JP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2650" y="1798638"/>
            <a:ext cx="7558088" cy="4770604"/>
          </a:xfrm>
          <a:noFill/>
        </p:spPr>
        <p:txBody>
          <a:bodyPr/>
          <a:lstStyle/>
          <a:p>
            <a:pPr marL="514350" indent="-514350" algn="just">
              <a:buClr>
                <a:schemeClr val="tx1"/>
              </a:buClr>
              <a:buFont typeface="+mj-lt"/>
              <a:buAutoNum type="arabicPeriod" startAt="5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要孰悉基本救命術如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CPR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以備不時之需，及攜帶繩索勾環以應付困難危險地形。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eriod" startAt="5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因為是三天兩夜重裝行程，出發前要提醒隊員，務必小心行走評估好自身體力，前一天晚上睡眠要充足。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eriod" startAt="5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要準備好安全帽，並戴上，倘不小心掉落山谷時能增加存活機率。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534846C1-F8E0-4CE9-8C31-1E42BF111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EA10-6B0A-450B-BFD5-B4E8568D8593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73402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>
            <a:extLst>
              <a:ext uri="{FF2B5EF4-FFF2-40B4-BE49-F238E27FC236}">
                <a16:creationId xmlns:a16="http://schemas.microsoft.com/office/drawing/2014/main" id="{9D218C9E-A6BC-41CF-BEC7-6F7FF6C62F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zh-TW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Q&amp;A</a:t>
            </a:r>
            <a:endParaRPr lang="zh-TW" altLang="en-US" b="1" dirty="0"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7" name="副標題 16">
            <a:extLst>
              <a:ext uri="{FF2B5EF4-FFF2-40B4-BE49-F238E27FC236}">
                <a16:creationId xmlns:a16="http://schemas.microsoft.com/office/drawing/2014/main" id="{960A4574-67E8-4FC6-812E-B78CDA4B744D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9" name="投影片編號版面配置區 18">
            <a:extLst>
              <a:ext uri="{FF2B5EF4-FFF2-40B4-BE49-F238E27FC236}">
                <a16:creationId xmlns:a16="http://schemas.microsoft.com/office/drawing/2014/main" id="{526A60E6-1E3B-4B11-B2D2-426D58123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B55F6-3A23-42E4-94DE-FDA112456536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0427820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HG創英角ｺﾞｼｯｸUB"/>
        <a:ea typeface="HG創英角ｺﾞｼｯｸUB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557</Words>
  <Application>Microsoft Office PowerPoint</Application>
  <PresentationFormat>如螢幕大小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8" baseType="lpstr">
      <vt:lpstr>HGPｺﾞｼｯｸE</vt:lpstr>
      <vt:lpstr>HG創英角ｺﾞｼｯｸUB</vt:lpstr>
      <vt:lpstr>ＭＳ Ｐゴシック</vt:lpstr>
      <vt:lpstr>標楷體</vt:lpstr>
      <vt:lpstr>Arial</vt:lpstr>
      <vt:lpstr>Arial Black</vt:lpstr>
      <vt:lpstr>Calibri</vt:lpstr>
      <vt:lpstr>Wingdings</vt:lpstr>
      <vt:lpstr>標準デザイン</vt:lpstr>
      <vt:lpstr>山難事故救援：案例討論</vt:lpstr>
      <vt:lpstr>山難隊伍</vt:lpstr>
      <vt:lpstr>墜落地點</vt:lpstr>
      <vt:lpstr>事情經過：</vt:lpstr>
      <vt:lpstr>如果您是該隊伍的嚮導或領隊 您會如何處理：</vt:lpstr>
      <vt:lpstr>如果您是該隊伍的嚮導或領隊 您會如何處理：</vt:lpstr>
      <vt:lpstr>如果您是該隊伍的嚮導或領隊 您會如何處理：</vt:lpstr>
      <vt:lpstr>如果您是該隊伍的嚮導或領隊 您會如何處理：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山難事故救援：案例討論</dc:title>
  <cp:lastModifiedBy>林泓晉</cp:lastModifiedBy>
  <cp:revision>1</cp:revision>
  <dcterms:created xsi:type="dcterms:W3CDTF">2008-07-09T20:40:44Z</dcterms:created>
  <dcterms:modified xsi:type="dcterms:W3CDTF">2023-03-09T05:21:04Z</dcterms:modified>
</cp:coreProperties>
</file>