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955B"/>
    <a:srgbClr val="99FFCC"/>
    <a:srgbClr val="EAEAEA"/>
    <a:srgbClr val="B7C59F"/>
    <a:srgbClr val="7F9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58" d="100"/>
          <a:sy n="58" d="100"/>
        </p:scale>
        <p:origin x="59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2B36B094-46C6-B2AB-46BE-099893EA65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58A78E9-2ABC-7870-729B-E51990C70D8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2DDFA5-F459-4146-8239-37CB9BE3FEBF}" type="datetimeFigureOut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1F42C56-B39C-5EC7-372C-E816FCBB9E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altLang="zh-TW"/>
              <a:t>02</a:t>
            </a:r>
            <a:r>
              <a:rPr lang="zh-TW" altLang="en-US"/>
              <a:t>林佳蒨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A542E8C-1B43-0887-0D38-2C06E09892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25AE1-09FE-4DAD-A258-CFC2FD56543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588672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BEBAC-1392-42AF-8B89-6C9A06D6D0AD}" type="datetimeFigureOut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altLang="zh-TW"/>
              <a:t>02</a:t>
            </a:r>
            <a:r>
              <a:rPr lang="zh-TW" altLang="en-US"/>
              <a:t>林佳蒨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AEA02-05B7-4BCD-BC77-34AC3255F6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58237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00A4C9FA-B117-47F7-9892-643A7F2E645B}" type="datetime1">
              <a:rPr lang="en-US" altLang="zh-TW" smtClean="0"/>
              <a:t>9/7/2024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DE17-0176-49AB-B6D1-73EC912B4E16}" type="datetime1">
              <a:rPr lang="en-US" altLang="zh-TW" smtClean="0"/>
              <a:t>9/7/2024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817B-2E4E-44A6-A1F4-C4B73214AC9B}" type="datetime1">
              <a:rPr lang="en-US" altLang="zh-TW" smtClean="0"/>
              <a:t>9/7/2024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DF0CF-C6DA-485F-811B-8CDA82E0E761}" type="datetime1">
              <a:rPr lang="en-US" altLang="zh-TW" smtClean="0"/>
              <a:t>9/7/2024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C5E73-C18A-45FE-AAF6-0D21D1E3B2A6}" type="datetime1">
              <a:rPr lang="en-US" altLang="zh-TW" smtClean="0"/>
              <a:t>9/7/2024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72480-1DF8-4412-B909-BB65DFAB3103}" type="datetime1">
              <a:rPr lang="en-US" altLang="zh-TW" smtClean="0"/>
              <a:t>9/7/2024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0277-4B2B-477A-A1F0-8ADC8927520A}" type="datetime1">
              <a:rPr lang="en-US" altLang="zh-TW" smtClean="0"/>
              <a:t>9/7/2024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B6C77-B48D-42A7-8367-470EC3F478A7}" type="datetime1">
              <a:rPr lang="en-US" altLang="zh-TW" smtClean="0"/>
              <a:t>9/7/2024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23E62-38DA-4166-A061-1494ED84B512}" type="datetime1">
              <a:rPr lang="en-US" altLang="zh-TW" smtClean="0"/>
              <a:t>9/7/2024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88161-D20C-4179-A33E-9D29D62860EB}" type="datetime1">
              <a:rPr lang="en-US" altLang="zh-TW" smtClean="0"/>
              <a:t>9/7/2024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8FF0-3457-4BDD-9DDB-4B8142296792}" type="datetime1">
              <a:rPr lang="en-US" altLang="zh-TW" smtClean="0"/>
              <a:t>9/7/2024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44512D00-9404-49D0-A6A4-775351CA6CC6}" type="datetime1">
              <a:rPr lang="en-US" altLang="zh-TW" smtClean="0"/>
              <a:t>9/7/2024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A17B84-BF9A-5B7D-BA8D-40DA0D746C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39F3D2A5-B699-36B8-8918-61831F6AB2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3200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案例</a:t>
            </a:r>
            <a:r>
              <a:rPr lang="en-US" altLang="zh-TW" sz="3200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</a:p>
          <a:p>
            <a:r>
              <a:rPr lang="zh-TW" altLang="en-US" sz="3200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能高縱走「領隊照顧落後女教授」雙雙罹難</a:t>
            </a:r>
          </a:p>
        </p:txBody>
      </p:sp>
      <p:sp>
        <p:nvSpPr>
          <p:cNvPr id="4" name="箭號: 五邊形 3">
            <a:extLst>
              <a:ext uri="{FF2B5EF4-FFF2-40B4-BE49-F238E27FC236}">
                <a16:creationId xmlns:a16="http://schemas.microsoft.com/office/drawing/2014/main" id="{DBB73D38-F33F-7366-04C7-0139A261975D}"/>
              </a:ext>
            </a:extLst>
          </p:cNvPr>
          <p:cNvSpPr/>
          <p:nvPr/>
        </p:nvSpPr>
        <p:spPr>
          <a:xfrm>
            <a:off x="1605435" y="3028223"/>
            <a:ext cx="2750180" cy="1437912"/>
          </a:xfrm>
          <a:prstGeom prst="homePlate">
            <a:avLst/>
          </a:prstGeom>
          <a:effectLst>
            <a:outerShdw blurRad="63500" sx="107000" sy="107000" algn="ctr" rotWithShape="0">
              <a:schemeClr val="tx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7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事前</a:t>
            </a:r>
          </a:p>
        </p:txBody>
      </p:sp>
      <p:sp>
        <p:nvSpPr>
          <p:cNvPr id="5" name="箭號: 五邊形 4">
            <a:extLst>
              <a:ext uri="{FF2B5EF4-FFF2-40B4-BE49-F238E27FC236}">
                <a16:creationId xmlns:a16="http://schemas.microsoft.com/office/drawing/2014/main" id="{8CFF6921-1A72-670B-DDFD-D2A1D90F0F16}"/>
              </a:ext>
            </a:extLst>
          </p:cNvPr>
          <p:cNvSpPr/>
          <p:nvPr/>
        </p:nvSpPr>
        <p:spPr>
          <a:xfrm>
            <a:off x="5086207" y="3028223"/>
            <a:ext cx="2750180" cy="1437912"/>
          </a:xfrm>
          <a:prstGeom prst="homePlate">
            <a:avLst/>
          </a:prstGeom>
          <a:effectLst>
            <a:outerShdw blurRad="63500" sx="107000" sy="107000" algn="ctr" rotWithShape="0">
              <a:schemeClr val="tx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7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事中</a:t>
            </a:r>
          </a:p>
        </p:txBody>
      </p:sp>
      <p:sp>
        <p:nvSpPr>
          <p:cNvPr id="6" name="箭號: 五邊形 5">
            <a:extLst>
              <a:ext uri="{FF2B5EF4-FFF2-40B4-BE49-F238E27FC236}">
                <a16:creationId xmlns:a16="http://schemas.microsoft.com/office/drawing/2014/main" id="{7C9EBA75-E345-81FE-5970-774A033AFC34}"/>
              </a:ext>
            </a:extLst>
          </p:cNvPr>
          <p:cNvSpPr/>
          <p:nvPr/>
        </p:nvSpPr>
        <p:spPr>
          <a:xfrm>
            <a:off x="8566979" y="3050836"/>
            <a:ext cx="2750180" cy="1437912"/>
          </a:xfrm>
          <a:prstGeom prst="homePlate">
            <a:avLst/>
          </a:prstGeom>
          <a:effectLst>
            <a:outerShdw blurRad="63500" sx="107000" sy="107000" algn="ctr" rotWithShape="0">
              <a:schemeClr val="tx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7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事後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6B4E5F6E-8DD6-3412-E23F-5B88101E6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FAB73BC-B049-4115-A692-8D63A059BFB8}" type="slidenum">
              <a:rPr lang="en-US" smtClean="0">
                <a:solidFill>
                  <a:schemeClr val="accent3">
                    <a:lumMod val="75000"/>
                  </a:schemeClr>
                </a:solidFill>
                <a:effectLst>
                  <a:outerShdw dist="50800" dir="8400000" algn="tr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pPr/>
              <a:t>1</a:t>
            </a:fld>
            <a:endParaRPr lang="en-US" dirty="0">
              <a:solidFill>
                <a:schemeClr val="accent3">
                  <a:lumMod val="75000"/>
                </a:schemeClr>
              </a:solidFill>
              <a:effectLst>
                <a:outerShdw dist="50800" dir="8400000" algn="tr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0406D0CC-0266-8663-D7A3-FAFF0ACCFB9C}"/>
              </a:ext>
            </a:extLst>
          </p:cNvPr>
          <p:cNvSpPr txBox="1"/>
          <p:nvPr/>
        </p:nvSpPr>
        <p:spPr>
          <a:xfrm>
            <a:off x="1261872" y="6172200"/>
            <a:ext cx="122850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 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林佳蒨</a:t>
            </a:r>
          </a:p>
        </p:txBody>
      </p:sp>
      <p:sp>
        <p:nvSpPr>
          <p:cNvPr id="11" name="語音泡泡: 圓角矩形 10">
            <a:extLst>
              <a:ext uri="{FF2B5EF4-FFF2-40B4-BE49-F238E27FC236}">
                <a16:creationId xmlns:a16="http://schemas.microsoft.com/office/drawing/2014/main" id="{E2838B14-7D3E-760F-A5BD-DFFDB27FB827}"/>
              </a:ext>
            </a:extLst>
          </p:cNvPr>
          <p:cNvSpPr/>
          <p:nvPr/>
        </p:nvSpPr>
        <p:spPr>
          <a:xfrm>
            <a:off x="769802" y="299525"/>
            <a:ext cx="3644544" cy="2589056"/>
          </a:xfrm>
          <a:prstGeom prst="wedgeRoundRectCallou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已知隊內速度落差，應建議派團ＯＰ改雙嚮導，有必要時直接拆隊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語言無法和其他２位外籍隊員溝通，應請旅行社直接改指派英文嚮導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行前的天氣風險評估應趨於保守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攜帶對講機以掌握團員動態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建議隊員預備高山用藥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E6229F12-303E-1C4F-89E0-65FF10F3072D}"/>
              </a:ext>
            </a:extLst>
          </p:cNvPr>
          <p:cNvCxnSpPr>
            <a:cxnSpLocks/>
          </p:cNvCxnSpPr>
          <p:nvPr/>
        </p:nvCxnSpPr>
        <p:spPr>
          <a:xfrm>
            <a:off x="834848" y="4742476"/>
            <a:ext cx="10915192" cy="55180"/>
          </a:xfrm>
          <a:prstGeom prst="line">
            <a:avLst/>
          </a:prstGeom>
          <a:ln w="635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語音泡泡: 圓角矩形 14">
            <a:extLst>
              <a:ext uri="{FF2B5EF4-FFF2-40B4-BE49-F238E27FC236}">
                <a16:creationId xmlns:a16="http://schemas.microsoft.com/office/drawing/2014/main" id="{AEF854F6-7112-5DBB-764E-65FD88A1A86C}"/>
              </a:ext>
            </a:extLst>
          </p:cNvPr>
          <p:cNvSpPr/>
          <p:nvPr/>
        </p:nvSpPr>
        <p:spPr>
          <a:xfrm>
            <a:off x="4197528" y="290016"/>
            <a:ext cx="3644544" cy="2589056"/>
          </a:xfrm>
          <a:prstGeom prst="wedgeRoundRectCallout">
            <a:avLst/>
          </a:prstGeom>
          <a:solidFill>
            <a:schemeClr val="accent4">
              <a:shade val="75000"/>
              <a:satMod val="160000"/>
              <a:alpha val="48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因應隊內速度落差，調整隊員排序，速度最慢的第一位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天氣逐漸變差，全員採就地避難等待，避免失溫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隊員因高山症狀不適，適時全員下降高度就地等待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隊員無法溝通，果斷撤退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產生失溫症狀時，使用自身的緊急避難裝備就地避難，同時對外救援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語音泡泡: 圓角矩形 15">
            <a:extLst>
              <a:ext uri="{FF2B5EF4-FFF2-40B4-BE49-F238E27FC236}">
                <a16:creationId xmlns:a16="http://schemas.microsoft.com/office/drawing/2014/main" id="{A829DEDF-570C-1306-8EA8-83745A66BCC2}"/>
              </a:ext>
            </a:extLst>
          </p:cNvPr>
          <p:cNvSpPr/>
          <p:nvPr/>
        </p:nvSpPr>
        <p:spPr>
          <a:xfrm>
            <a:off x="7648296" y="262257"/>
            <a:ext cx="3644544" cy="2589056"/>
          </a:xfrm>
          <a:prstGeom prst="wedgeRoundRectCallout">
            <a:avLst/>
          </a:prstGeom>
          <a:solidFill>
            <a:schemeClr val="accent4">
              <a:shade val="75000"/>
              <a:satMod val="160000"/>
              <a:alpha val="59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100" b="1" dirty="0">
                <a:ln w="0">
                  <a:solidFill>
                    <a:schemeClr val="bg1"/>
                  </a:solidFill>
                </a:ln>
                <a:solidFill>
                  <a:srgbClr val="81955B"/>
                </a:solidFill>
                <a:effectLst>
                  <a:outerShdw dist="12700" dir="12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如果生命可以重來，身為嚮導應相信自己的判斷，在任何時刻，堅定自己的立場，不論客戶的意見或派團的決定，以團隊全員的生命安全為優先考量。若會影響全安全，果斷拒絕！</a:t>
            </a:r>
            <a:endParaRPr lang="en-US" altLang="zh-TW" sz="2100" b="1" dirty="0">
              <a:ln w="0">
                <a:solidFill>
                  <a:schemeClr val="bg1"/>
                </a:solidFill>
              </a:ln>
              <a:solidFill>
                <a:srgbClr val="81955B"/>
              </a:solidFill>
              <a:effectLst>
                <a:outerShdw dist="12700" dir="12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996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A17B84-BF9A-5B7D-BA8D-40DA0D746C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39F3D2A5-B699-36B8-8918-61831F6AB2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3200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案例２</a:t>
            </a:r>
            <a:endParaRPr lang="en-US" altLang="zh-TW" sz="3200" b="1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女山友攀登奇萊東稜掉隊失聯</a:t>
            </a:r>
          </a:p>
        </p:txBody>
      </p:sp>
      <p:sp>
        <p:nvSpPr>
          <p:cNvPr id="4" name="箭號: 五邊形 3">
            <a:extLst>
              <a:ext uri="{FF2B5EF4-FFF2-40B4-BE49-F238E27FC236}">
                <a16:creationId xmlns:a16="http://schemas.microsoft.com/office/drawing/2014/main" id="{DBB73D38-F33F-7366-04C7-0139A261975D}"/>
              </a:ext>
            </a:extLst>
          </p:cNvPr>
          <p:cNvSpPr/>
          <p:nvPr/>
        </p:nvSpPr>
        <p:spPr>
          <a:xfrm>
            <a:off x="1605435" y="3028223"/>
            <a:ext cx="2750180" cy="1437912"/>
          </a:xfrm>
          <a:prstGeom prst="homePlate">
            <a:avLst/>
          </a:prstGeom>
          <a:effectLst>
            <a:outerShdw blurRad="63500" sx="107000" sy="107000" algn="ctr" rotWithShape="0">
              <a:schemeClr val="tx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7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事前</a:t>
            </a:r>
          </a:p>
        </p:txBody>
      </p:sp>
      <p:sp>
        <p:nvSpPr>
          <p:cNvPr id="5" name="箭號: 五邊形 4">
            <a:extLst>
              <a:ext uri="{FF2B5EF4-FFF2-40B4-BE49-F238E27FC236}">
                <a16:creationId xmlns:a16="http://schemas.microsoft.com/office/drawing/2014/main" id="{8CFF6921-1A72-670B-DDFD-D2A1D90F0F16}"/>
              </a:ext>
            </a:extLst>
          </p:cNvPr>
          <p:cNvSpPr/>
          <p:nvPr/>
        </p:nvSpPr>
        <p:spPr>
          <a:xfrm>
            <a:off x="5179832" y="3028223"/>
            <a:ext cx="2750180" cy="1437912"/>
          </a:xfrm>
          <a:prstGeom prst="homePlate">
            <a:avLst/>
          </a:prstGeom>
          <a:effectLst>
            <a:outerShdw blurRad="63500" sx="107000" sy="107000" algn="ctr" rotWithShape="0">
              <a:schemeClr val="tx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7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事中</a:t>
            </a:r>
          </a:p>
        </p:txBody>
      </p:sp>
      <p:sp>
        <p:nvSpPr>
          <p:cNvPr id="6" name="箭號: 五邊形 5">
            <a:extLst>
              <a:ext uri="{FF2B5EF4-FFF2-40B4-BE49-F238E27FC236}">
                <a16:creationId xmlns:a16="http://schemas.microsoft.com/office/drawing/2014/main" id="{7C9EBA75-E345-81FE-5970-774A033AFC34}"/>
              </a:ext>
            </a:extLst>
          </p:cNvPr>
          <p:cNvSpPr/>
          <p:nvPr/>
        </p:nvSpPr>
        <p:spPr>
          <a:xfrm>
            <a:off x="8693483" y="3028223"/>
            <a:ext cx="2750180" cy="1437912"/>
          </a:xfrm>
          <a:prstGeom prst="homePlate">
            <a:avLst/>
          </a:prstGeom>
          <a:effectLst>
            <a:outerShdw blurRad="63500" sx="107000" sy="107000" algn="ctr" rotWithShape="0">
              <a:schemeClr val="tx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7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事後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6B4E5F6E-8DD6-3412-E23F-5B88101E6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FAB73BC-B049-4115-A692-8D63A059BFB8}" type="slidenum">
              <a:rPr lang="en-US" smtClean="0">
                <a:solidFill>
                  <a:schemeClr val="accent3">
                    <a:lumMod val="75000"/>
                  </a:schemeClr>
                </a:solidFill>
                <a:effectLst>
                  <a:outerShdw dist="50800" dir="8400000" algn="tr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pPr/>
              <a:t>2</a:t>
            </a:fld>
            <a:endParaRPr lang="en-US" dirty="0">
              <a:solidFill>
                <a:schemeClr val="accent3">
                  <a:lumMod val="75000"/>
                </a:schemeClr>
              </a:solidFill>
              <a:effectLst>
                <a:outerShdw dist="50800" dir="8400000" algn="tr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0406D0CC-0266-8663-D7A3-FAFF0ACCFB9C}"/>
              </a:ext>
            </a:extLst>
          </p:cNvPr>
          <p:cNvSpPr txBox="1"/>
          <p:nvPr/>
        </p:nvSpPr>
        <p:spPr>
          <a:xfrm>
            <a:off x="1261872" y="6172200"/>
            <a:ext cx="122850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 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林佳蒨</a:t>
            </a:r>
          </a:p>
        </p:txBody>
      </p:sp>
      <p:sp>
        <p:nvSpPr>
          <p:cNvPr id="11" name="語音泡泡: 圓角矩形 10">
            <a:extLst>
              <a:ext uri="{FF2B5EF4-FFF2-40B4-BE49-F238E27FC236}">
                <a16:creationId xmlns:a16="http://schemas.microsoft.com/office/drawing/2014/main" id="{E2838B14-7D3E-760F-A5BD-DFFDB27FB827}"/>
              </a:ext>
            </a:extLst>
          </p:cNvPr>
          <p:cNvSpPr/>
          <p:nvPr/>
        </p:nvSpPr>
        <p:spPr>
          <a:xfrm>
            <a:off x="769802" y="299525"/>
            <a:ext cx="3644544" cy="2589056"/>
          </a:xfrm>
          <a:prstGeom prst="wedgeRoundRectCallou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行前和隊員達成團進團出的共識，互相配合速度，如果無法接受，安排雙嚮導出團拆團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攜帶對講機以掌握團員動態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行前離線地圖教學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了解參團團員關係組成，留意落單團員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E6229F12-303E-1C4F-89E0-65FF10F3072D}"/>
              </a:ext>
            </a:extLst>
          </p:cNvPr>
          <p:cNvCxnSpPr>
            <a:cxnSpLocks/>
          </p:cNvCxnSpPr>
          <p:nvPr/>
        </p:nvCxnSpPr>
        <p:spPr>
          <a:xfrm>
            <a:off x="834848" y="4742476"/>
            <a:ext cx="10915192" cy="55180"/>
          </a:xfrm>
          <a:prstGeom prst="line">
            <a:avLst/>
          </a:prstGeom>
          <a:ln w="635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語音泡泡: 圓角矩形 14">
            <a:extLst>
              <a:ext uri="{FF2B5EF4-FFF2-40B4-BE49-F238E27FC236}">
                <a16:creationId xmlns:a16="http://schemas.microsoft.com/office/drawing/2014/main" id="{AEF854F6-7112-5DBB-764E-65FD88A1A86C}"/>
              </a:ext>
            </a:extLst>
          </p:cNvPr>
          <p:cNvSpPr/>
          <p:nvPr/>
        </p:nvSpPr>
        <p:spPr>
          <a:xfrm>
            <a:off x="4197528" y="290016"/>
            <a:ext cx="3644544" cy="2589056"/>
          </a:xfrm>
          <a:prstGeom prst="wedgeRoundRectCallout">
            <a:avLst/>
          </a:prstGeom>
          <a:solidFill>
            <a:schemeClr val="accent4">
              <a:shade val="75000"/>
              <a:satMod val="160000"/>
              <a:alpha val="48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AutoNum type="circleNumWdWhitePlain"/>
            </a:pP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幫隊員分組，兩兩一組，互相幫忙照顧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因應隊內速度落差，調整隊員排序，速度最慢的第一位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和全體隊員溝通，分析落後隊員的落後因素，若非身體不適，拆包分背再走一段後再評估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語音泡泡: 圓角矩形 15">
            <a:extLst>
              <a:ext uri="{FF2B5EF4-FFF2-40B4-BE49-F238E27FC236}">
                <a16:creationId xmlns:a16="http://schemas.microsoft.com/office/drawing/2014/main" id="{A829DEDF-570C-1306-8EA8-83745A66BCC2}"/>
              </a:ext>
            </a:extLst>
          </p:cNvPr>
          <p:cNvSpPr/>
          <p:nvPr/>
        </p:nvSpPr>
        <p:spPr>
          <a:xfrm>
            <a:off x="7648296" y="262257"/>
            <a:ext cx="3644544" cy="2589056"/>
          </a:xfrm>
          <a:prstGeom prst="wedgeRoundRectCallout">
            <a:avLst/>
          </a:prstGeom>
          <a:solidFill>
            <a:schemeClr val="accent4">
              <a:shade val="75000"/>
              <a:satMod val="160000"/>
              <a:alpha val="59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通報對外求援後，回到原隊伍，完成行程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聯絡派團旅行社、失聯隊員家屬，通知保險公司事件發生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9626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A17B84-BF9A-5B7D-BA8D-40DA0D746C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39F3D2A5-B699-36B8-8918-61831F6AB2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3200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案例３</a:t>
            </a:r>
            <a:endParaRPr lang="en-US" altLang="zh-TW" sz="3200" b="1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南二段登山客３人颱風中趕路致團滅</a:t>
            </a:r>
          </a:p>
        </p:txBody>
      </p:sp>
      <p:sp>
        <p:nvSpPr>
          <p:cNvPr id="4" name="箭號: 五邊形 3">
            <a:extLst>
              <a:ext uri="{FF2B5EF4-FFF2-40B4-BE49-F238E27FC236}">
                <a16:creationId xmlns:a16="http://schemas.microsoft.com/office/drawing/2014/main" id="{DBB73D38-F33F-7366-04C7-0139A261975D}"/>
              </a:ext>
            </a:extLst>
          </p:cNvPr>
          <p:cNvSpPr/>
          <p:nvPr/>
        </p:nvSpPr>
        <p:spPr>
          <a:xfrm>
            <a:off x="1605435" y="3028223"/>
            <a:ext cx="2750180" cy="1437912"/>
          </a:xfrm>
          <a:prstGeom prst="homePlate">
            <a:avLst/>
          </a:prstGeom>
          <a:effectLst>
            <a:outerShdw blurRad="63500" sx="107000" sy="107000" algn="ctr" rotWithShape="0">
              <a:schemeClr val="tx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7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事前</a:t>
            </a:r>
          </a:p>
        </p:txBody>
      </p:sp>
      <p:sp>
        <p:nvSpPr>
          <p:cNvPr id="5" name="箭號: 五邊形 4">
            <a:extLst>
              <a:ext uri="{FF2B5EF4-FFF2-40B4-BE49-F238E27FC236}">
                <a16:creationId xmlns:a16="http://schemas.microsoft.com/office/drawing/2014/main" id="{8CFF6921-1A72-670B-DDFD-D2A1D90F0F16}"/>
              </a:ext>
            </a:extLst>
          </p:cNvPr>
          <p:cNvSpPr/>
          <p:nvPr/>
        </p:nvSpPr>
        <p:spPr>
          <a:xfrm>
            <a:off x="5179832" y="3056217"/>
            <a:ext cx="2750180" cy="1437912"/>
          </a:xfrm>
          <a:prstGeom prst="homePlate">
            <a:avLst/>
          </a:prstGeom>
          <a:effectLst>
            <a:outerShdw blurRad="63500" sx="107000" sy="107000" algn="ctr" rotWithShape="0">
              <a:schemeClr val="tx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7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事中</a:t>
            </a:r>
          </a:p>
        </p:txBody>
      </p:sp>
      <p:sp>
        <p:nvSpPr>
          <p:cNvPr id="6" name="箭號: 五邊形 5">
            <a:extLst>
              <a:ext uri="{FF2B5EF4-FFF2-40B4-BE49-F238E27FC236}">
                <a16:creationId xmlns:a16="http://schemas.microsoft.com/office/drawing/2014/main" id="{7C9EBA75-E345-81FE-5970-774A033AFC34}"/>
              </a:ext>
            </a:extLst>
          </p:cNvPr>
          <p:cNvSpPr/>
          <p:nvPr/>
        </p:nvSpPr>
        <p:spPr>
          <a:xfrm>
            <a:off x="8854417" y="3028223"/>
            <a:ext cx="2750180" cy="1437912"/>
          </a:xfrm>
          <a:prstGeom prst="homePlate">
            <a:avLst/>
          </a:prstGeom>
          <a:effectLst>
            <a:outerShdw blurRad="63500" sx="107000" sy="107000" algn="ctr" rotWithShape="0">
              <a:schemeClr val="tx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7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事後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6B4E5F6E-8DD6-3412-E23F-5B88101E6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FAB73BC-B049-4115-A692-8D63A059BFB8}" type="slidenum">
              <a:rPr lang="en-US" smtClean="0">
                <a:solidFill>
                  <a:schemeClr val="accent3">
                    <a:lumMod val="75000"/>
                  </a:schemeClr>
                </a:solidFill>
                <a:effectLst>
                  <a:outerShdw dist="50800" dir="8400000" algn="tr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pPr/>
              <a:t>3</a:t>
            </a:fld>
            <a:endParaRPr lang="en-US" dirty="0">
              <a:solidFill>
                <a:schemeClr val="accent3">
                  <a:lumMod val="75000"/>
                </a:schemeClr>
              </a:solidFill>
              <a:effectLst>
                <a:outerShdw dist="50800" dir="8400000" algn="tr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0406D0CC-0266-8663-D7A3-FAFF0ACCFB9C}"/>
              </a:ext>
            </a:extLst>
          </p:cNvPr>
          <p:cNvSpPr txBox="1"/>
          <p:nvPr/>
        </p:nvSpPr>
        <p:spPr>
          <a:xfrm>
            <a:off x="1261872" y="6172200"/>
            <a:ext cx="122850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 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林佳蒨</a:t>
            </a:r>
          </a:p>
        </p:txBody>
      </p:sp>
      <p:sp>
        <p:nvSpPr>
          <p:cNvPr id="11" name="語音泡泡: 圓角矩形 10">
            <a:extLst>
              <a:ext uri="{FF2B5EF4-FFF2-40B4-BE49-F238E27FC236}">
                <a16:creationId xmlns:a16="http://schemas.microsoft.com/office/drawing/2014/main" id="{E2838B14-7D3E-760F-A5BD-DFFDB27FB827}"/>
              </a:ext>
            </a:extLst>
          </p:cNvPr>
          <p:cNvSpPr/>
          <p:nvPr/>
        </p:nvSpPr>
        <p:spPr>
          <a:xfrm>
            <a:off x="769802" y="299525"/>
            <a:ext cx="3644544" cy="2589056"/>
          </a:xfrm>
          <a:prstGeom prst="wedgeRoundRectCallou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行前的天氣風險評估應趨於保守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多方諮詢天氣預測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攜帶</a:t>
            </a:r>
            <a:r>
              <a:rPr lang="en-US" altLang="zh-TW" b="1" dirty="0" err="1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Inreach</a:t>
            </a: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（位置共享功能）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E6229F12-303E-1C4F-89E0-65FF10F3072D}"/>
              </a:ext>
            </a:extLst>
          </p:cNvPr>
          <p:cNvCxnSpPr>
            <a:cxnSpLocks/>
          </p:cNvCxnSpPr>
          <p:nvPr/>
        </p:nvCxnSpPr>
        <p:spPr>
          <a:xfrm>
            <a:off x="834848" y="4742476"/>
            <a:ext cx="10915192" cy="55180"/>
          </a:xfrm>
          <a:prstGeom prst="line">
            <a:avLst/>
          </a:prstGeom>
          <a:ln w="635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語音泡泡: 圓角矩形 14">
            <a:extLst>
              <a:ext uri="{FF2B5EF4-FFF2-40B4-BE49-F238E27FC236}">
                <a16:creationId xmlns:a16="http://schemas.microsoft.com/office/drawing/2014/main" id="{AEF854F6-7112-5DBB-764E-65FD88A1A86C}"/>
              </a:ext>
            </a:extLst>
          </p:cNvPr>
          <p:cNvSpPr/>
          <p:nvPr/>
        </p:nvSpPr>
        <p:spPr>
          <a:xfrm>
            <a:off x="4197528" y="290016"/>
            <a:ext cx="3644544" cy="2589056"/>
          </a:xfrm>
          <a:prstGeom prst="wedgeRoundRectCallout">
            <a:avLst/>
          </a:prstGeom>
          <a:solidFill>
            <a:schemeClr val="accent4">
              <a:shade val="75000"/>
              <a:satMod val="160000"/>
              <a:alpha val="48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天氣逐漸變差，全員採就地避難等待，避免失溫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產生失溫症狀時，使用自身的緊急避難裝備就地避難，同時對外救援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接到留守人及國家公園關切電話，留在原山屋等待消息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做任何決定應告知留守人並保持聯絡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語音泡泡: 圓角矩形 15">
            <a:extLst>
              <a:ext uri="{FF2B5EF4-FFF2-40B4-BE49-F238E27FC236}">
                <a16:creationId xmlns:a16="http://schemas.microsoft.com/office/drawing/2014/main" id="{A829DEDF-570C-1306-8EA8-83745A66BCC2}"/>
              </a:ext>
            </a:extLst>
          </p:cNvPr>
          <p:cNvSpPr/>
          <p:nvPr/>
        </p:nvSpPr>
        <p:spPr>
          <a:xfrm>
            <a:off x="7648295" y="262257"/>
            <a:ext cx="4476229" cy="2589056"/>
          </a:xfrm>
          <a:prstGeom prst="wedgeRoundRectCallout">
            <a:avLst/>
          </a:prstGeom>
          <a:solidFill>
            <a:schemeClr val="accent4">
              <a:shade val="75000"/>
              <a:satMod val="160000"/>
              <a:alpha val="59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人定無法勝天，保持謙虛的心態，敬畏天地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了解自己及全體隊員的體能極限，行程安排原則</a:t>
            </a: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Poiret One" panose="00000500000000000000" pitchFamily="2" charset="0"/>
                <a:ea typeface="微軟正黑體" panose="020B0604030504040204" pitchFamily="34" charset="-120"/>
              </a:rPr>
              <a:t>「游刃有餘的完成行程」，不做超出自己能力的安排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Poiret One" panose="00000500000000000000" pitchFamily="2" charset="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Poiret One" panose="00000500000000000000" pitchFamily="2" charset="0"/>
                <a:ea typeface="微軟正黑體" panose="020B0604030504040204" pitchFamily="34" charset="-120"/>
              </a:rPr>
              <a:t>山永遠在那裡，勇於撤退，下次再來挑戰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Poiret One" panose="00000500000000000000" pitchFamily="2" charset="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b="1" dirty="0">
                <a:effectLst>
                  <a:outerShdw dist="38100" dir="2700000" algn="tl" rotWithShape="0">
                    <a:prstClr val="black"/>
                  </a:outerShdw>
                </a:effectLst>
                <a:latin typeface="Poiret One" panose="00000500000000000000" pitchFamily="2" charset="0"/>
                <a:ea typeface="微軟正黑體" panose="020B0604030504040204" pitchFamily="34" charset="-120"/>
              </a:rPr>
              <a:t>登山的目的不是登頂，而是平安下山</a:t>
            </a: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Poiret One" panose="00000500000000000000" pitchFamily="2" charset="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AutoNum type="circleNumWdWhitePlain"/>
            </a:pPr>
            <a:endParaRPr lang="en-US" altLang="zh-TW" b="1" dirty="0">
              <a:effectLst>
                <a:outerShdw dist="38100" dir="2700000" algn="tl" rotWithShape="0">
                  <a:prstClr val="black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9281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視圖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TM03457515[[fn=視圖]]</Template>
  <TotalTime>166</TotalTime>
  <Words>513</Words>
  <Application>Microsoft Office PowerPoint</Application>
  <PresentationFormat>寬螢幕</PresentationFormat>
  <Paragraphs>53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1" baseType="lpstr">
      <vt:lpstr>微軟正黑體</vt:lpstr>
      <vt:lpstr>Arial</vt:lpstr>
      <vt:lpstr>Calibri</vt:lpstr>
      <vt:lpstr>Century Schoolbook</vt:lpstr>
      <vt:lpstr>Poiret One</vt:lpstr>
      <vt:lpstr>Wingdings</vt:lpstr>
      <vt:lpstr>Wingdings 2</vt:lpstr>
      <vt:lpstr>視圖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Jessica Lin</dc:creator>
  <cp:lastModifiedBy>Jessica Lin</cp:lastModifiedBy>
  <cp:revision>9</cp:revision>
  <dcterms:created xsi:type="dcterms:W3CDTF">2024-09-07T00:01:42Z</dcterms:created>
  <dcterms:modified xsi:type="dcterms:W3CDTF">2024-09-07T02:48:36Z</dcterms:modified>
</cp:coreProperties>
</file>